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92" r:id="rId3"/>
    <p:sldId id="291" r:id="rId4"/>
    <p:sldId id="262" r:id="rId5"/>
    <p:sldId id="303" r:id="rId6"/>
    <p:sldId id="267" r:id="rId7"/>
    <p:sldId id="261" r:id="rId8"/>
    <p:sldId id="300" r:id="rId9"/>
    <p:sldId id="296" r:id="rId10"/>
    <p:sldId id="299" r:id="rId11"/>
    <p:sldId id="268" r:id="rId12"/>
    <p:sldId id="280" r:id="rId13"/>
    <p:sldId id="301" r:id="rId14"/>
    <p:sldId id="263" r:id="rId15"/>
    <p:sldId id="290" r:id="rId16"/>
    <p:sldId id="272" r:id="rId17"/>
    <p:sldId id="286" r:id="rId18"/>
    <p:sldId id="289" r:id="rId19"/>
    <p:sldId id="288" r:id="rId20"/>
    <p:sldId id="287" r:id="rId21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CCECFF"/>
    <a:srgbClr val="DDDDDD"/>
    <a:srgbClr val="9999FF"/>
    <a:srgbClr val="008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468" autoAdjust="0"/>
    <p:restoredTop sz="71036" autoAdjust="0"/>
  </p:normalViewPr>
  <p:slideViewPr>
    <p:cSldViewPr>
      <p:cViewPr>
        <p:scale>
          <a:sx n="71" d="100"/>
          <a:sy n="71" d="100"/>
        </p:scale>
        <p:origin x="-82" y="-6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9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C8A3437-2FC4-48FF-B5EA-2C9A9D9C3D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ED8275F-C787-4BBF-A0B8-C21C887913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943BEB-CADF-4EC9-9589-708A6DC638EB}" type="slidenum">
              <a:rPr lang="en-US"/>
              <a:pPr/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2621C4-5E38-407A-AF18-B8979B524AF7}" type="slidenum">
              <a:rPr lang="en-US"/>
              <a:pPr/>
              <a:t>11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B48055-7D5D-4C22-88BD-52EC08C0AB6A}" type="slidenum">
              <a:rPr lang="en-US"/>
              <a:pPr/>
              <a:t>12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6CB096-C530-4FF0-AA11-F8AF4E4576C3}" type="slidenum">
              <a:rPr lang="en-US"/>
              <a:pPr/>
              <a:t>13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EFF355-BB51-4B59-AC5C-FFD058B7795F}" type="slidenum">
              <a:rPr lang="en-US"/>
              <a:pPr/>
              <a:t>14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A863B0-3906-4725-A281-B976A9FD7AC3}" type="slidenum">
              <a:rPr lang="en-US"/>
              <a:pPr/>
              <a:t>15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4E60BE-4BC8-43A2-AD92-D42FE781A844}" type="slidenum">
              <a:rPr lang="en-US"/>
              <a:pPr/>
              <a:t>16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18CD6F-6BFE-4C6A-B930-9AF8B7EE9180}" type="slidenum">
              <a:rPr lang="en-US"/>
              <a:pPr/>
              <a:t>17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BC05E7-4705-4B31-8C67-36B584E7961D}" type="slidenum">
              <a:rPr lang="en-US"/>
              <a:pPr/>
              <a:t>18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1B3258-0720-4CFC-8981-EFDFB12D3141}" type="slidenum">
              <a:rPr lang="en-US"/>
              <a:pPr/>
              <a:t>19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F6A5F9-52E6-46A8-B772-305B8B55CB1D}" type="slidenum">
              <a:rPr lang="en-US"/>
              <a:pPr/>
              <a:t>20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C262F-B2C6-416E-8249-71382C82EDA4}" type="slidenum">
              <a:rPr lang="en-US"/>
              <a:pPr/>
              <a:t>2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50000"/>
              </a:spcAft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549F5-2A45-4CE1-AA08-CB5F5F8F0464}" type="slidenum">
              <a:rPr lang="en-US"/>
              <a:pPr/>
              <a:t>3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94FC5-2C55-4C0C-890B-76B9BF00E68F}" type="slidenum">
              <a:rPr lang="en-US"/>
              <a:pPr/>
              <a:t>4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D550C-44A7-4AEB-9B56-B3B6A336084C}" type="slidenum">
              <a:rPr lang="en-US"/>
              <a:pPr/>
              <a:t>6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67880-7F93-4DE6-91DB-E20CE374904A}" type="slidenum">
              <a:rPr lang="en-US"/>
              <a:pPr/>
              <a:t>7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38326B-26E4-4FFF-9BA6-D2AA9DFEA57D}" type="slidenum">
              <a:rPr lang="en-US"/>
              <a:pPr/>
              <a:t>8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FC9334-7311-48BA-AE3F-ABFE7AFB4D54}" type="slidenum">
              <a:rPr lang="en-US"/>
              <a:pPr/>
              <a:t>9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F60699-401F-4F38-9B3A-F4AA32BC1B86}" type="slidenum">
              <a:rPr lang="en-US"/>
              <a:pPr/>
              <a:t>10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E9727-4FE1-4FF2-BFD3-CF2228EBE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5D5EE-EFE6-4EAC-951C-10FBD56F24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52400"/>
            <a:ext cx="2057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0198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00AAA-3001-4C66-AC19-E56DFC83F5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3429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0BBAB3C-8BF2-4313-B4CD-0C244E256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3429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F4F953-F3D4-4549-AE66-2D1A55CF5D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B40E-0B02-4C78-A7AE-4203C8308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B5E36-85F8-4AA8-9FB9-4B4AB84FB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A98FC-F1B9-4B82-B1B1-3540BD78BF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D011F-5A20-4A3B-B732-001099119C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3033B-DEFD-4ADA-973F-0A32B79B9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9C815-C5CC-46C8-AFFA-FE36FF9935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7BE29-7977-4BB0-8D3B-18127D996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095FE-199E-4044-83AF-5707C4D35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3429000" cy="5334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243215-1278-4D26-AED0-13D2DA0CD8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4.bin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46425" y="184150"/>
            <a:ext cx="2720975" cy="349250"/>
          </a:xfrm>
          <a:solidFill>
            <a:schemeClr val="bg1"/>
          </a:solidFill>
          <a:ln/>
        </p:spPr>
        <p:txBody>
          <a:bodyPr/>
          <a:lstStyle/>
          <a:p>
            <a:r>
              <a:rPr lang="en-US" sz="1800"/>
              <a:t>Cardiac electrical activity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38200" y="703263"/>
            <a:ext cx="7620000" cy="22352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u="sng"/>
              <a:t>Understanding the electrical activity of the heart is important because: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/>
              <a:t>The electrical activity precedes and induces the mechanical activity.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/>
              <a:t>The path, timing, and sequencing of the electrical activity is a large determinant of the effectiveness of the mechanical activity.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/>
              <a:t>Abnormalities in electrical activity are common causes of disability &amp; death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/>
              <a:t>Measuring the electrical activity (ECG) aids in diagnosis of cardiac problems.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43000" y="3676650"/>
            <a:ext cx="0" cy="258763"/>
          </a:xfrm>
          <a:prstGeom prst="rect">
            <a:avLst/>
          </a:prstGeom>
          <a:noFill/>
          <a:ln w="15875">
            <a:noFill/>
            <a:miter lim="800000"/>
            <a:headEnd/>
            <a:tailEnd type="none" w="lg" len="lg"/>
          </a:ln>
          <a:effectLst/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752600" y="4267200"/>
            <a:ext cx="6477000" cy="258763"/>
          </a:xfrm>
          <a:prstGeom prst="rect">
            <a:avLst/>
          </a:prstGeom>
          <a:noFill/>
          <a:ln w="15875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4495800" cy="457200"/>
          </a:xfrm>
          <a:solidFill>
            <a:schemeClr val="bg1"/>
          </a:solidFill>
          <a:ln/>
        </p:spPr>
        <p:txBody>
          <a:bodyPr/>
          <a:lstStyle/>
          <a:p>
            <a:r>
              <a:rPr lang="en-US" sz="1800"/>
              <a:t>Effects of acute and chronic hypokalemia</a:t>
            </a:r>
          </a:p>
        </p:txBody>
      </p:sp>
      <p:grpSp>
        <p:nvGrpSpPr>
          <p:cNvPr id="103445" name="Group 21"/>
          <p:cNvGrpSpPr>
            <a:grpSpLocks/>
          </p:cNvGrpSpPr>
          <p:nvPr/>
        </p:nvGrpSpPr>
        <p:grpSpPr bwMode="auto">
          <a:xfrm>
            <a:off x="5334000" y="914400"/>
            <a:ext cx="2819400" cy="3330575"/>
            <a:chOff x="3120" y="758"/>
            <a:chExt cx="1776" cy="2098"/>
          </a:xfrm>
        </p:grpSpPr>
        <p:sp>
          <p:nvSpPr>
            <p:cNvPr id="103428" name="Text Box 4"/>
            <p:cNvSpPr txBox="1">
              <a:spLocks noChangeArrowheads="1"/>
            </p:cNvSpPr>
            <p:nvPr/>
          </p:nvSpPr>
          <p:spPr bwMode="auto">
            <a:xfrm>
              <a:off x="3120" y="1326"/>
              <a:ext cx="1776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Hyperpolarization activates some fast Na</a:t>
              </a:r>
              <a:r>
                <a:rPr lang="en-US" baseline="30000"/>
                <a:t>+</a:t>
              </a:r>
              <a:r>
                <a:rPr lang="en-US"/>
                <a:t> channels</a:t>
              </a:r>
            </a:p>
          </p:txBody>
        </p:sp>
        <p:sp>
          <p:nvSpPr>
            <p:cNvPr id="103429" name="Text Box 5"/>
            <p:cNvSpPr txBox="1">
              <a:spLocks noChangeArrowheads="1"/>
            </p:cNvSpPr>
            <p:nvPr/>
          </p:nvSpPr>
          <p:spPr bwMode="auto">
            <a:xfrm>
              <a:off x="3524" y="2057"/>
              <a:ext cx="96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>
                  <a:sym typeface="Symbol" pitchFamily="18" charset="2"/>
                </a:rPr>
                <a:t> </a:t>
              </a:r>
              <a:r>
                <a:rPr lang="en-US"/>
                <a:t>excitability</a:t>
              </a:r>
            </a:p>
          </p:txBody>
        </p:sp>
        <p:sp>
          <p:nvSpPr>
            <p:cNvPr id="103430" name="Text Box 6"/>
            <p:cNvSpPr txBox="1">
              <a:spLocks noChangeArrowheads="1"/>
            </p:cNvSpPr>
            <p:nvPr/>
          </p:nvSpPr>
          <p:spPr bwMode="auto">
            <a:xfrm>
              <a:off x="3308" y="2625"/>
              <a:ext cx="140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cardiac arrhythmias</a:t>
              </a:r>
            </a:p>
          </p:txBody>
        </p:sp>
        <p:sp>
          <p:nvSpPr>
            <p:cNvPr id="103431" name="Text Box 7"/>
            <p:cNvSpPr txBox="1">
              <a:spLocks noChangeArrowheads="1"/>
            </p:cNvSpPr>
            <p:nvPr/>
          </p:nvSpPr>
          <p:spPr bwMode="auto">
            <a:xfrm>
              <a:off x="3701" y="758"/>
              <a:ext cx="61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Chronic</a:t>
              </a:r>
            </a:p>
          </p:txBody>
        </p:sp>
        <p:cxnSp>
          <p:nvCxnSpPr>
            <p:cNvPr id="103433" name="AutoShape 9"/>
            <p:cNvCxnSpPr>
              <a:cxnSpLocks noChangeShapeType="1"/>
              <a:stCxn id="103429" idx="2"/>
              <a:endCxn id="103430" idx="0"/>
            </p:cNvCxnSpPr>
            <p:nvPr/>
          </p:nvCxnSpPr>
          <p:spPr bwMode="auto">
            <a:xfrm rot="5400000">
              <a:off x="3844" y="2457"/>
              <a:ext cx="327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103435" name="AutoShape 11"/>
            <p:cNvCxnSpPr>
              <a:cxnSpLocks noChangeShapeType="1"/>
              <a:stCxn id="103428" idx="2"/>
              <a:endCxn id="103429" idx="0"/>
            </p:cNvCxnSpPr>
            <p:nvPr/>
          </p:nvCxnSpPr>
          <p:spPr bwMode="auto">
            <a:xfrm>
              <a:off x="4008" y="1725"/>
              <a:ext cx="0" cy="32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</p:grpSp>
      <p:grpSp>
        <p:nvGrpSpPr>
          <p:cNvPr id="103444" name="Group 20"/>
          <p:cNvGrpSpPr>
            <a:grpSpLocks/>
          </p:cNvGrpSpPr>
          <p:nvPr/>
        </p:nvGrpSpPr>
        <p:grpSpPr bwMode="auto">
          <a:xfrm>
            <a:off x="838200" y="914400"/>
            <a:ext cx="3886200" cy="4054475"/>
            <a:chOff x="288" y="758"/>
            <a:chExt cx="2448" cy="2554"/>
          </a:xfrm>
        </p:grpSpPr>
        <p:sp>
          <p:nvSpPr>
            <p:cNvPr id="103432" name="Text Box 8"/>
            <p:cNvSpPr txBox="1">
              <a:spLocks noChangeArrowheads="1"/>
            </p:cNvSpPr>
            <p:nvPr/>
          </p:nvSpPr>
          <p:spPr bwMode="auto">
            <a:xfrm>
              <a:off x="864" y="2918"/>
              <a:ext cx="1296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Skeletal Muscle weakness</a:t>
              </a:r>
            </a:p>
          </p:txBody>
        </p:sp>
        <p:cxnSp>
          <p:nvCxnSpPr>
            <p:cNvPr id="103434" name="AutoShape 10"/>
            <p:cNvCxnSpPr>
              <a:cxnSpLocks noChangeShapeType="1"/>
              <a:stCxn id="103439" idx="2"/>
              <a:endCxn id="103432" idx="0"/>
            </p:cNvCxnSpPr>
            <p:nvPr/>
          </p:nvCxnSpPr>
          <p:spPr bwMode="auto">
            <a:xfrm rot="5400000">
              <a:off x="1382" y="2784"/>
              <a:ext cx="259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03437" name="Text Box 13"/>
            <p:cNvSpPr txBox="1">
              <a:spLocks noChangeArrowheads="1"/>
            </p:cNvSpPr>
            <p:nvPr/>
          </p:nvSpPr>
          <p:spPr bwMode="auto">
            <a:xfrm>
              <a:off x="384" y="1257"/>
              <a:ext cx="225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Hypokalemia hyperpolarizes  RMP</a:t>
              </a:r>
            </a:p>
          </p:txBody>
        </p:sp>
        <p:sp>
          <p:nvSpPr>
            <p:cNvPr id="103438" name="Text Box 14"/>
            <p:cNvSpPr txBox="1">
              <a:spLocks noChangeArrowheads="1"/>
            </p:cNvSpPr>
            <p:nvPr/>
          </p:nvSpPr>
          <p:spPr bwMode="auto">
            <a:xfrm>
              <a:off x="288" y="1756"/>
              <a:ext cx="2448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RMP becomes more negative relative to  threshold</a:t>
              </a:r>
            </a:p>
          </p:txBody>
        </p:sp>
        <p:sp>
          <p:nvSpPr>
            <p:cNvPr id="103439" name="Text Box 15"/>
            <p:cNvSpPr txBox="1">
              <a:spLocks noChangeArrowheads="1"/>
            </p:cNvSpPr>
            <p:nvPr/>
          </p:nvSpPr>
          <p:spPr bwMode="auto">
            <a:xfrm>
              <a:off x="1056" y="2418"/>
              <a:ext cx="91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>
                  <a:sym typeface="Symbol" pitchFamily="18" charset="2"/>
                </a:rPr>
                <a:t> </a:t>
              </a:r>
              <a:r>
                <a:rPr lang="en-US"/>
                <a:t>excitability</a:t>
              </a:r>
            </a:p>
          </p:txBody>
        </p:sp>
        <p:sp>
          <p:nvSpPr>
            <p:cNvPr id="103440" name="Text Box 16"/>
            <p:cNvSpPr txBox="1">
              <a:spLocks noChangeArrowheads="1"/>
            </p:cNvSpPr>
            <p:nvPr/>
          </p:nvSpPr>
          <p:spPr bwMode="auto">
            <a:xfrm>
              <a:off x="1233" y="758"/>
              <a:ext cx="55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Acute</a:t>
              </a:r>
            </a:p>
          </p:txBody>
        </p:sp>
        <p:cxnSp>
          <p:nvCxnSpPr>
            <p:cNvPr id="103441" name="AutoShape 17"/>
            <p:cNvCxnSpPr>
              <a:cxnSpLocks noChangeShapeType="1"/>
              <a:stCxn id="103437" idx="2"/>
              <a:endCxn id="103438" idx="0"/>
            </p:cNvCxnSpPr>
            <p:nvPr/>
          </p:nvCxnSpPr>
          <p:spPr bwMode="auto">
            <a:xfrm>
              <a:off x="1512" y="1493"/>
              <a:ext cx="0" cy="25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103442" name="AutoShape 18"/>
            <p:cNvCxnSpPr>
              <a:cxnSpLocks noChangeShapeType="1"/>
              <a:stCxn id="103438" idx="2"/>
              <a:endCxn id="103439" idx="0"/>
            </p:cNvCxnSpPr>
            <p:nvPr/>
          </p:nvCxnSpPr>
          <p:spPr bwMode="auto">
            <a:xfrm>
              <a:off x="1512" y="2155"/>
              <a:ext cx="0" cy="25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</p:grpSp>
      <p:sp>
        <p:nvSpPr>
          <p:cNvPr id="103443" name="Text Box 19"/>
          <p:cNvSpPr txBox="1">
            <a:spLocks noChangeArrowheads="1"/>
          </p:cNvSpPr>
          <p:nvPr/>
        </p:nvSpPr>
        <p:spPr bwMode="auto">
          <a:xfrm>
            <a:off x="1295400" y="5715000"/>
            <a:ext cx="6629400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/>
              <a:t>Symptoms usually occur only if plasma K</a:t>
            </a:r>
            <a:r>
              <a:rPr lang="en-US" baseline="30000"/>
              <a:t>+</a:t>
            </a:r>
            <a:r>
              <a:rPr lang="en-US"/>
              <a:t> is below 2.5 to 3 mEq/L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6692900" cy="385763"/>
          </a:xfrm>
          <a:solidFill>
            <a:schemeClr val="bg1"/>
          </a:solidFill>
          <a:ln w="19050" cap="flat"/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Phases of a ventricular  myocyte action potential (0, 1, 2, 3, 4)</a:t>
            </a:r>
          </a:p>
        </p:txBody>
      </p:sp>
      <p:grpSp>
        <p:nvGrpSpPr>
          <p:cNvPr id="29745" name="Group 49"/>
          <p:cNvGrpSpPr>
            <a:grpSpLocks/>
          </p:cNvGrpSpPr>
          <p:nvPr/>
        </p:nvGrpSpPr>
        <p:grpSpPr bwMode="auto">
          <a:xfrm>
            <a:off x="762000" y="1295400"/>
            <a:ext cx="7086600" cy="5029200"/>
            <a:chOff x="480" y="816"/>
            <a:chExt cx="4464" cy="3168"/>
          </a:xfrm>
        </p:grpSpPr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480" y="2833"/>
              <a:ext cx="67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- 90 mV</a:t>
              </a:r>
            </a:p>
          </p:txBody>
        </p:sp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480" y="1296"/>
              <a:ext cx="67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zero mV</a:t>
              </a:r>
            </a:p>
          </p:txBody>
        </p:sp>
        <p:sp>
          <p:nvSpPr>
            <p:cNvPr id="29719" name="Text Box 23"/>
            <p:cNvSpPr txBox="1">
              <a:spLocks noChangeArrowheads="1"/>
            </p:cNvSpPr>
            <p:nvPr/>
          </p:nvSpPr>
          <p:spPr bwMode="auto">
            <a:xfrm>
              <a:off x="2832" y="3753"/>
              <a:ext cx="91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milliseconds</a:t>
              </a:r>
            </a:p>
          </p:txBody>
        </p:sp>
        <p:sp>
          <p:nvSpPr>
            <p:cNvPr id="29703" name="Line 7"/>
            <p:cNvSpPr>
              <a:spLocks noChangeShapeType="1"/>
            </p:cNvSpPr>
            <p:nvPr/>
          </p:nvSpPr>
          <p:spPr bwMode="auto">
            <a:xfrm>
              <a:off x="1248" y="1425"/>
              <a:ext cx="311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29737" name="Group 41"/>
            <p:cNvGrpSpPr>
              <a:grpSpLocks/>
            </p:cNvGrpSpPr>
            <p:nvPr/>
          </p:nvGrpSpPr>
          <p:grpSpPr bwMode="auto">
            <a:xfrm>
              <a:off x="1310" y="864"/>
              <a:ext cx="3525" cy="2195"/>
              <a:chOff x="1214" y="816"/>
              <a:chExt cx="3525" cy="2195"/>
            </a:xfrm>
          </p:grpSpPr>
          <p:sp>
            <p:nvSpPr>
              <p:cNvPr id="29707" name="Line 11"/>
              <p:cNvSpPr>
                <a:spLocks noChangeShapeType="1"/>
              </p:cNvSpPr>
              <p:nvPr/>
            </p:nvSpPr>
            <p:spPr bwMode="auto">
              <a:xfrm>
                <a:off x="1214" y="2960"/>
                <a:ext cx="57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none" w="med" len="lg"/>
              </a:ln>
              <a:effectLst/>
            </p:spPr>
            <p:txBody>
              <a:bodyPr wrap="none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08" name="Freeform 12"/>
              <p:cNvSpPr>
                <a:spLocks/>
              </p:cNvSpPr>
              <p:nvPr/>
            </p:nvSpPr>
            <p:spPr bwMode="auto">
              <a:xfrm>
                <a:off x="1776" y="816"/>
                <a:ext cx="16" cy="2146"/>
              </a:xfrm>
              <a:custGeom>
                <a:avLst/>
                <a:gdLst/>
                <a:ahLst/>
                <a:cxnLst>
                  <a:cxn ang="0">
                    <a:pos x="2" y="2146"/>
                  </a:cxn>
                  <a:cxn ang="0">
                    <a:pos x="0" y="1053"/>
                  </a:cxn>
                  <a:cxn ang="0">
                    <a:pos x="9" y="411"/>
                  </a:cxn>
                  <a:cxn ang="0">
                    <a:pos x="16" y="0"/>
                  </a:cxn>
                </a:cxnLst>
                <a:rect l="0" t="0" r="r" b="b"/>
                <a:pathLst>
                  <a:path w="16" h="2146">
                    <a:moveTo>
                      <a:pt x="2" y="2146"/>
                    </a:moveTo>
                    <a:lnTo>
                      <a:pt x="0" y="1053"/>
                    </a:lnTo>
                    <a:lnTo>
                      <a:pt x="9" y="411"/>
                    </a:lnTo>
                    <a:lnTo>
                      <a:pt x="16" y="0"/>
                    </a:ln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wrap="none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auto">
              <a:xfrm>
                <a:off x="1789" y="826"/>
                <a:ext cx="2950" cy="21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4" y="267"/>
                  </a:cxn>
                  <a:cxn ang="0">
                    <a:pos x="159" y="342"/>
                  </a:cxn>
                  <a:cxn ang="0">
                    <a:pos x="415" y="257"/>
                  </a:cxn>
                  <a:cxn ang="0">
                    <a:pos x="714" y="225"/>
                  </a:cxn>
                  <a:cxn ang="0">
                    <a:pos x="1002" y="278"/>
                  </a:cxn>
                  <a:cxn ang="0">
                    <a:pos x="1297" y="420"/>
                  </a:cxn>
                  <a:cxn ang="0">
                    <a:pos x="1544" y="966"/>
                  </a:cxn>
                  <a:cxn ang="0">
                    <a:pos x="1684" y="1398"/>
                  </a:cxn>
                  <a:cxn ang="0">
                    <a:pos x="1780" y="1590"/>
                  </a:cxn>
                  <a:cxn ang="0">
                    <a:pos x="1876" y="1675"/>
                  </a:cxn>
                  <a:cxn ang="0">
                    <a:pos x="1994" y="1750"/>
                  </a:cxn>
                  <a:cxn ang="0">
                    <a:pos x="2452" y="1771"/>
                  </a:cxn>
                </a:cxnLst>
                <a:rect l="0" t="0" r="r" b="b"/>
                <a:pathLst>
                  <a:path w="2452" h="1771">
                    <a:moveTo>
                      <a:pt x="0" y="0"/>
                    </a:moveTo>
                    <a:cubicBezTo>
                      <a:pt x="14" y="44"/>
                      <a:pt x="58" y="210"/>
                      <a:pt x="84" y="267"/>
                    </a:cubicBezTo>
                    <a:cubicBezTo>
                      <a:pt x="110" y="324"/>
                      <a:pt x="104" y="344"/>
                      <a:pt x="159" y="342"/>
                    </a:cubicBezTo>
                    <a:cubicBezTo>
                      <a:pt x="214" y="340"/>
                      <a:pt x="323" y="276"/>
                      <a:pt x="415" y="257"/>
                    </a:cubicBezTo>
                    <a:cubicBezTo>
                      <a:pt x="507" y="238"/>
                      <a:pt x="616" y="222"/>
                      <a:pt x="714" y="225"/>
                    </a:cubicBezTo>
                    <a:cubicBezTo>
                      <a:pt x="812" y="228"/>
                      <a:pt x="905" y="246"/>
                      <a:pt x="1002" y="278"/>
                    </a:cubicBezTo>
                    <a:cubicBezTo>
                      <a:pt x="1099" y="310"/>
                      <a:pt x="1207" y="305"/>
                      <a:pt x="1297" y="420"/>
                    </a:cubicBezTo>
                    <a:cubicBezTo>
                      <a:pt x="1387" y="535"/>
                      <a:pt x="1480" y="803"/>
                      <a:pt x="1544" y="966"/>
                    </a:cubicBezTo>
                    <a:cubicBezTo>
                      <a:pt x="1608" y="1129"/>
                      <a:pt x="1645" y="1294"/>
                      <a:pt x="1684" y="1398"/>
                    </a:cubicBezTo>
                    <a:cubicBezTo>
                      <a:pt x="1723" y="1502"/>
                      <a:pt x="1748" y="1544"/>
                      <a:pt x="1780" y="1590"/>
                    </a:cubicBezTo>
                    <a:cubicBezTo>
                      <a:pt x="1812" y="1636"/>
                      <a:pt x="1840" y="1648"/>
                      <a:pt x="1876" y="1675"/>
                    </a:cubicBezTo>
                    <a:cubicBezTo>
                      <a:pt x="1912" y="1702"/>
                      <a:pt x="1898" y="1734"/>
                      <a:pt x="1994" y="1750"/>
                    </a:cubicBezTo>
                    <a:cubicBezTo>
                      <a:pt x="2090" y="1766"/>
                      <a:pt x="2357" y="1767"/>
                      <a:pt x="2452" y="1771"/>
                    </a:cubicBez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wrap="none" anchor="ctr" anchorCtr="1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1883" y="3291"/>
              <a:ext cx="3061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11" name="Text Box 15"/>
            <p:cNvSpPr txBox="1">
              <a:spLocks noChangeArrowheads="1"/>
            </p:cNvSpPr>
            <p:nvPr/>
          </p:nvSpPr>
          <p:spPr bwMode="auto">
            <a:xfrm>
              <a:off x="1768" y="3409"/>
              <a:ext cx="231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0</a:t>
              </a:r>
            </a:p>
          </p:txBody>
        </p:sp>
        <p:sp>
          <p:nvSpPr>
            <p:cNvPr id="29712" name="Text Box 16"/>
            <p:cNvSpPr txBox="1">
              <a:spLocks noChangeArrowheads="1"/>
            </p:cNvSpPr>
            <p:nvPr/>
          </p:nvSpPr>
          <p:spPr bwMode="auto">
            <a:xfrm>
              <a:off x="2538" y="3409"/>
              <a:ext cx="443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100</a:t>
              </a:r>
            </a:p>
          </p:txBody>
        </p:sp>
        <p:sp>
          <p:nvSpPr>
            <p:cNvPr id="29713" name="Text Box 17"/>
            <p:cNvSpPr txBox="1">
              <a:spLocks noChangeArrowheads="1"/>
            </p:cNvSpPr>
            <p:nvPr/>
          </p:nvSpPr>
          <p:spPr bwMode="auto">
            <a:xfrm>
              <a:off x="3443" y="3409"/>
              <a:ext cx="46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200</a:t>
              </a:r>
            </a:p>
          </p:txBody>
        </p:sp>
        <p:sp>
          <p:nvSpPr>
            <p:cNvPr id="29714" name="Text Box 18"/>
            <p:cNvSpPr txBox="1">
              <a:spLocks noChangeArrowheads="1"/>
            </p:cNvSpPr>
            <p:nvPr/>
          </p:nvSpPr>
          <p:spPr bwMode="auto">
            <a:xfrm>
              <a:off x="4251" y="3409"/>
              <a:ext cx="52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300</a:t>
              </a:r>
            </a:p>
          </p:txBody>
        </p:sp>
        <p:sp>
          <p:nvSpPr>
            <p:cNvPr id="29715" name="Line 19"/>
            <p:cNvSpPr>
              <a:spLocks noChangeShapeType="1"/>
            </p:cNvSpPr>
            <p:nvPr/>
          </p:nvSpPr>
          <p:spPr bwMode="auto">
            <a:xfrm>
              <a:off x="1883" y="3291"/>
              <a:ext cx="0" cy="5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>
              <a:off x="2750" y="3291"/>
              <a:ext cx="0" cy="5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17" name="Line 21"/>
            <p:cNvSpPr>
              <a:spLocks noChangeShapeType="1"/>
            </p:cNvSpPr>
            <p:nvPr/>
          </p:nvSpPr>
          <p:spPr bwMode="auto">
            <a:xfrm>
              <a:off x="3616" y="3291"/>
              <a:ext cx="0" cy="5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18" name="Line 22"/>
            <p:cNvSpPr>
              <a:spLocks noChangeShapeType="1"/>
            </p:cNvSpPr>
            <p:nvPr/>
          </p:nvSpPr>
          <p:spPr bwMode="auto">
            <a:xfrm>
              <a:off x="4482" y="3291"/>
              <a:ext cx="0" cy="5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22" name="Line 26"/>
            <p:cNvSpPr>
              <a:spLocks noChangeShapeType="1"/>
            </p:cNvSpPr>
            <p:nvPr/>
          </p:nvSpPr>
          <p:spPr bwMode="auto">
            <a:xfrm rot="-5400000">
              <a:off x="2609" y="2283"/>
              <a:ext cx="2013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23" name="Line 27"/>
            <p:cNvSpPr>
              <a:spLocks noChangeShapeType="1"/>
            </p:cNvSpPr>
            <p:nvPr/>
          </p:nvSpPr>
          <p:spPr bwMode="auto">
            <a:xfrm>
              <a:off x="1929" y="2862"/>
              <a:ext cx="1575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24" name="Text Box 28"/>
            <p:cNvSpPr txBox="1">
              <a:spLocks noChangeArrowheads="1"/>
            </p:cNvSpPr>
            <p:nvPr/>
          </p:nvSpPr>
          <p:spPr bwMode="auto">
            <a:xfrm>
              <a:off x="2493" y="2544"/>
              <a:ext cx="44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ARP</a:t>
              </a:r>
            </a:p>
          </p:txBody>
        </p:sp>
        <p:sp>
          <p:nvSpPr>
            <p:cNvPr id="29727" name="Line 31"/>
            <p:cNvSpPr>
              <a:spLocks noChangeShapeType="1"/>
            </p:cNvSpPr>
            <p:nvPr/>
          </p:nvSpPr>
          <p:spPr bwMode="auto">
            <a:xfrm rot="-5400000">
              <a:off x="3129" y="2342"/>
              <a:ext cx="201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28" name="Line 32"/>
            <p:cNvSpPr>
              <a:spLocks noChangeShapeType="1"/>
            </p:cNvSpPr>
            <p:nvPr/>
          </p:nvSpPr>
          <p:spPr bwMode="auto">
            <a:xfrm>
              <a:off x="3659" y="2990"/>
              <a:ext cx="419" cy="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9729" name="Text Box 33"/>
            <p:cNvSpPr txBox="1">
              <a:spLocks noChangeArrowheads="1"/>
            </p:cNvSpPr>
            <p:nvPr/>
          </p:nvSpPr>
          <p:spPr bwMode="auto">
            <a:xfrm>
              <a:off x="3648" y="2649"/>
              <a:ext cx="46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RRP</a:t>
              </a:r>
            </a:p>
          </p:txBody>
        </p:sp>
        <p:sp>
          <p:nvSpPr>
            <p:cNvPr id="29731" name="Text Box 35"/>
            <p:cNvSpPr txBox="1">
              <a:spLocks noChangeArrowheads="1"/>
            </p:cNvSpPr>
            <p:nvPr/>
          </p:nvSpPr>
          <p:spPr bwMode="auto">
            <a:xfrm>
              <a:off x="1584" y="1968"/>
              <a:ext cx="1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0</a:t>
              </a:r>
            </a:p>
          </p:txBody>
        </p:sp>
        <p:sp>
          <p:nvSpPr>
            <p:cNvPr id="29733" name="Text Box 37"/>
            <p:cNvSpPr txBox="1">
              <a:spLocks noChangeArrowheads="1"/>
            </p:cNvSpPr>
            <p:nvPr/>
          </p:nvSpPr>
          <p:spPr bwMode="auto">
            <a:xfrm>
              <a:off x="2592" y="816"/>
              <a:ext cx="1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2</a:t>
              </a:r>
            </a:p>
          </p:txBody>
        </p:sp>
        <p:sp>
          <p:nvSpPr>
            <p:cNvPr id="29734" name="Text Box 38"/>
            <p:cNvSpPr txBox="1">
              <a:spLocks noChangeArrowheads="1"/>
            </p:cNvSpPr>
            <p:nvPr/>
          </p:nvSpPr>
          <p:spPr bwMode="auto">
            <a:xfrm>
              <a:off x="3744" y="2160"/>
              <a:ext cx="1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3</a:t>
              </a:r>
            </a:p>
          </p:txBody>
        </p:sp>
        <p:sp>
          <p:nvSpPr>
            <p:cNvPr id="29735" name="Text Box 39"/>
            <p:cNvSpPr txBox="1">
              <a:spLocks noChangeArrowheads="1"/>
            </p:cNvSpPr>
            <p:nvPr/>
          </p:nvSpPr>
          <p:spPr bwMode="auto">
            <a:xfrm>
              <a:off x="4608" y="2736"/>
              <a:ext cx="1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4</a:t>
              </a:r>
            </a:p>
          </p:txBody>
        </p:sp>
        <p:sp>
          <p:nvSpPr>
            <p:cNvPr id="29736" name="Text Box 40"/>
            <p:cNvSpPr txBox="1">
              <a:spLocks noChangeArrowheads="1"/>
            </p:cNvSpPr>
            <p:nvPr/>
          </p:nvSpPr>
          <p:spPr bwMode="auto">
            <a:xfrm>
              <a:off x="2016" y="912"/>
              <a:ext cx="1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1</a:t>
              </a:r>
            </a:p>
          </p:txBody>
        </p:sp>
      </p:grpSp>
      <p:sp>
        <p:nvSpPr>
          <p:cNvPr id="29739" name="Text Box 43"/>
          <p:cNvSpPr txBox="1">
            <a:spLocks noChangeArrowheads="1"/>
          </p:cNvSpPr>
          <p:nvPr/>
        </p:nvSpPr>
        <p:spPr bwMode="auto">
          <a:xfrm>
            <a:off x="5486400" y="914400"/>
            <a:ext cx="3381375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ARP = absolute refractory period</a:t>
            </a:r>
          </a:p>
          <a:p>
            <a:pPr algn="l" eaLnBrk="0" hangingPunct="0"/>
            <a:r>
              <a:rPr lang="en-US"/>
              <a:t>RRP = relative refractory period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3048000" cy="685800"/>
          </a:xfrm>
          <a:solidFill>
            <a:schemeClr val="bg1"/>
          </a:solidFill>
          <a:ln/>
        </p:spPr>
        <p:txBody>
          <a:bodyPr/>
          <a:lstStyle/>
          <a:p>
            <a:pPr algn="l"/>
            <a:r>
              <a:rPr lang="en-US" sz="1800"/>
              <a:t>Ion channels in the cardiac myocyte action potential</a:t>
            </a:r>
          </a:p>
        </p:txBody>
      </p:sp>
      <p:sp>
        <p:nvSpPr>
          <p:cNvPr id="50198" name="Text Box 1046"/>
          <p:cNvSpPr txBox="1">
            <a:spLocks noChangeArrowheads="1"/>
          </p:cNvSpPr>
          <p:nvPr/>
        </p:nvSpPr>
        <p:spPr bwMode="auto">
          <a:xfrm>
            <a:off x="1371600" y="4343400"/>
            <a:ext cx="10668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- 90 mV</a:t>
            </a:r>
          </a:p>
        </p:txBody>
      </p:sp>
      <p:sp>
        <p:nvSpPr>
          <p:cNvPr id="50200" name="Text Box 1048"/>
          <p:cNvSpPr txBox="1">
            <a:spLocks noChangeArrowheads="1"/>
          </p:cNvSpPr>
          <p:nvPr/>
        </p:nvSpPr>
        <p:spPr bwMode="auto">
          <a:xfrm>
            <a:off x="125413" y="3287713"/>
            <a:ext cx="2328862" cy="88423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-"/>
            </a:pPr>
            <a:r>
              <a:rPr lang="en-US" dirty="0"/>
              <a:t>70 mV upshoot:</a:t>
            </a:r>
          </a:p>
          <a:p>
            <a:pPr algn="l" eaLnBrk="0" hangingPunct="0"/>
            <a:r>
              <a:rPr lang="en-US" dirty="0"/>
              <a:t>threshold for fast Na</a:t>
            </a:r>
            <a:r>
              <a:rPr lang="en-US" baseline="30000" dirty="0"/>
              <a:t>+</a:t>
            </a:r>
            <a:r>
              <a:rPr lang="en-US" dirty="0"/>
              <a:t> channel activation</a:t>
            </a:r>
          </a:p>
        </p:txBody>
      </p:sp>
      <p:sp>
        <p:nvSpPr>
          <p:cNvPr id="50201" name="Text Box 1049"/>
          <p:cNvSpPr txBox="1">
            <a:spLocks noChangeArrowheads="1"/>
          </p:cNvSpPr>
          <p:nvPr/>
        </p:nvSpPr>
        <p:spPr bwMode="auto">
          <a:xfrm>
            <a:off x="304800" y="2397125"/>
            <a:ext cx="21336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-"/>
            </a:pPr>
            <a:r>
              <a:rPr lang="en-US"/>
              <a:t>55 mV: fast Na</a:t>
            </a:r>
            <a:r>
              <a:rPr lang="en-US" baseline="30000"/>
              <a:t>+</a:t>
            </a:r>
            <a:r>
              <a:rPr lang="en-US"/>
              <a:t> channel </a:t>
            </a:r>
            <a:r>
              <a:rPr lang="en-US" b="1" i="1"/>
              <a:t>in</a:t>
            </a:r>
            <a:r>
              <a:rPr lang="en-US"/>
              <a:t>activation</a:t>
            </a:r>
          </a:p>
        </p:txBody>
      </p:sp>
      <p:sp>
        <p:nvSpPr>
          <p:cNvPr id="50202" name="Text Box 1050"/>
          <p:cNvSpPr txBox="1">
            <a:spLocks noChangeArrowheads="1"/>
          </p:cNvSpPr>
          <p:nvPr/>
        </p:nvSpPr>
        <p:spPr bwMode="auto">
          <a:xfrm>
            <a:off x="609600" y="1295400"/>
            <a:ext cx="1828800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-"/>
            </a:pPr>
            <a:r>
              <a:rPr lang="en-US"/>
              <a:t> 40 mV: L-type</a:t>
            </a:r>
          </a:p>
          <a:p>
            <a:pPr algn="l" eaLnBrk="0" hangingPunct="0"/>
            <a:r>
              <a:rPr lang="en-US"/>
              <a:t>Ca</a:t>
            </a:r>
            <a:r>
              <a:rPr lang="en-US" baseline="30000"/>
              <a:t>++</a:t>
            </a:r>
            <a:r>
              <a:rPr lang="en-US"/>
              <a:t> channel activation</a:t>
            </a:r>
          </a:p>
        </p:txBody>
      </p:sp>
      <p:sp>
        <p:nvSpPr>
          <p:cNvPr id="50210" name="Text Box 1058"/>
          <p:cNvSpPr txBox="1">
            <a:spLocks noChangeArrowheads="1"/>
          </p:cNvSpPr>
          <p:nvPr/>
        </p:nvSpPr>
        <p:spPr bwMode="auto">
          <a:xfrm>
            <a:off x="3581400" y="212725"/>
            <a:ext cx="38862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Plateau: L Type Ca </a:t>
            </a:r>
            <a:r>
              <a:rPr lang="en-US" baseline="30000"/>
              <a:t>+ +</a:t>
            </a:r>
            <a:r>
              <a:rPr lang="en-US"/>
              <a:t> channels open,</a:t>
            </a:r>
          </a:p>
          <a:p>
            <a:pPr algn="l" eaLnBrk="0" hangingPunct="0"/>
            <a:r>
              <a:rPr lang="en-US"/>
              <a:t>Some K</a:t>
            </a:r>
            <a:r>
              <a:rPr lang="en-US" baseline="30000"/>
              <a:t>+</a:t>
            </a:r>
            <a:r>
              <a:rPr lang="en-US"/>
              <a:t> channels close</a:t>
            </a:r>
          </a:p>
        </p:txBody>
      </p:sp>
      <p:sp>
        <p:nvSpPr>
          <p:cNvPr id="50213" name="Text Box 1061"/>
          <p:cNvSpPr txBox="1">
            <a:spLocks noChangeArrowheads="1"/>
          </p:cNvSpPr>
          <p:nvPr/>
        </p:nvSpPr>
        <p:spPr bwMode="auto">
          <a:xfrm>
            <a:off x="6691313" y="2590800"/>
            <a:ext cx="2300287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Repolarization:</a:t>
            </a:r>
          </a:p>
          <a:p>
            <a:pPr algn="l" eaLnBrk="0" hangingPunct="0"/>
            <a:r>
              <a:rPr lang="en-US"/>
              <a:t>Ca </a:t>
            </a:r>
            <a:r>
              <a:rPr lang="en-US" baseline="30000"/>
              <a:t>+ +</a:t>
            </a:r>
            <a:r>
              <a:rPr lang="en-US"/>
              <a:t> channels close,</a:t>
            </a:r>
          </a:p>
          <a:p>
            <a:pPr algn="l" eaLnBrk="0" hangingPunct="0"/>
            <a:r>
              <a:rPr lang="en-US"/>
              <a:t>K</a:t>
            </a:r>
            <a:r>
              <a:rPr lang="en-US" baseline="30000"/>
              <a:t>+</a:t>
            </a:r>
            <a:r>
              <a:rPr lang="en-US"/>
              <a:t> channels open</a:t>
            </a:r>
          </a:p>
        </p:txBody>
      </p:sp>
      <p:sp>
        <p:nvSpPr>
          <p:cNvPr id="50184" name="Freeform 1032"/>
          <p:cNvSpPr>
            <a:spLocks/>
          </p:cNvSpPr>
          <p:nvPr/>
        </p:nvSpPr>
        <p:spPr bwMode="auto">
          <a:xfrm>
            <a:off x="3276600" y="2170113"/>
            <a:ext cx="3709988" cy="1587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152" y="0"/>
              </a:cxn>
              <a:cxn ang="0">
                <a:pos x="2337" y="1"/>
              </a:cxn>
            </a:cxnLst>
            <a:rect l="0" t="0" r="r" b="b"/>
            <a:pathLst>
              <a:path w="2337" h="1">
                <a:moveTo>
                  <a:pt x="0" y="1"/>
                </a:moveTo>
                <a:lnTo>
                  <a:pt x="2152" y="0"/>
                </a:lnTo>
                <a:lnTo>
                  <a:pt x="2337" y="1"/>
                </a:lnTo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prstDash val="dash"/>
            <a:round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186" name="Line 1034"/>
          <p:cNvSpPr>
            <a:spLocks noChangeShapeType="1"/>
          </p:cNvSpPr>
          <p:nvPr/>
        </p:nvSpPr>
        <p:spPr bwMode="auto">
          <a:xfrm>
            <a:off x="3349625" y="4213225"/>
            <a:ext cx="687388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none" w="med" len="lg"/>
          </a:ln>
          <a:effectLst/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50187" name="Freeform 1035"/>
          <p:cNvSpPr>
            <a:spLocks/>
          </p:cNvSpPr>
          <p:nvPr/>
        </p:nvSpPr>
        <p:spPr bwMode="auto">
          <a:xfrm>
            <a:off x="4013200" y="1447800"/>
            <a:ext cx="23813" cy="2767013"/>
          </a:xfrm>
          <a:custGeom>
            <a:avLst/>
            <a:gdLst/>
            <a:ahLst/>
            <a:cxnLst>
              <a:cxn ang="0">
                <a:pos x="5" y="1743"/>
              </a:cxn>
              <a:cxn ang="0">
                <a:pos x="0" y="1435"/>
              </a:cxn>
              <a:cxn ang="0">
                <a:pos x="0" y="1232"/>
              </a:cxn>
              <a:cxn ang="0">
                <a:pos x="0" y="1115"/>
              </a:cxn>
              <a:cxn ang="0">
                <a:pos x="3" y="855"/>
              </a:cxn>
              <a:cxn ang="0">
                <a:pos x="10" y="334"/>
              </a:cxn>
              <a:cxn ang="0">
                <a:pos x="15" y="0"/>
              </a:cxn>
            </a:cxnLst>
            <a:rect l="0" t="0" r="r" b="b"/>
            <a:pathLst>
              <a:path w="15" h="1743">
                <a:moveTo>
                  <a:pt x="5" y="1743"/>
                </a:moveTo>
                <a:lnTo>
                  <a:pt x="0" y="1435"/>
                </a:lnTo>
                <a:lnTo>
                  <a:pt x="0" y="1232"/>
                </a:lnTo>
                <a:lnTo>
                  <a:pt x="0" y="1115"/>
                </a:lnTo>
                <a:lnTo>
                  <a:pt x="3" y="855"/>
                </a:lnTo>
                <a:lnTo>
                  <a:pt x="10" y="334"/>
                </a:lnTo>
                <a:lnTo>
                  <a:pt x="15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lg"/>
          </a:ln>
          <a:effectLst/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50188" name="Freeform 1036"/>
          <p:cNvSpPr>
            <a:spLocks/>
          </p:cNvSpPr>
          <p:nvPr/>
        </p:nvSpPr>
        <p:spPr bwMode="auto">
          <a:xfrm>
            <a:off x="4033838" y="1460500"/>
            <a:ext cx="3509962" cy="2817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" y="267"/>
              </a:cxn>
              <a:cxn ang="0">
                <a:pos x="159" y="342"/>
              </a:cxn>
              <a:cxn ang="0">
                <a:pos x="415" y="257"/>
              </a:cxn>
              <a:cxn ang="0">
                <a:pos x="714" y="225"/>
              </a:cxn>
              <a:cxn ang="0">
                <a:pos x="1002" y="278"/>
              </a:cxn>
              <a:cxn ang="0">
                <a:pos x="1297" y="420"/>
              </a:cxn>
              <a:cxn ang="0">
                <a:pos x="1544" y="966"/>
              </a:cxn>
              <a:cxn ang="0">
                <a:pos x="1684" y="1398"/>
              </a:cxn>
              <a:cxn ang="0">
                <a:pos x="1780" y="1590"/>
              </a:cxn>
              <a:cxn ang="0">
                <a:pos x="1876" y="1675"/>
              </a:cxn>
              <a:cxn ang="0">
                <a:pos x="1994" y="1750"/>
              </a:cxn>
              <a:cxn ang="0">
                <a:pos x="2452" y="1771"/>
              </a:cxn>
            </a:cxnLst>
            <a:rect l="0" t="0" r="r" b="b"/>
            <a:pathLst>
              <a:path w="2452" h="1771">
                <a:moveTo>
                  <a:pt x="0" y="0"/>
                </a:moveTo>
                <a:cubicBezTo>
                  <a:pt x="14" y="44"/>
                  <a:pt x="58" y="210"/>
                  <a:pt x="84" y="267"/>
                </a:cubicBezTo>
                <a:cubicBezTo>
                  <a:pt x="110" y="324"/>
                  <a:pt x="104" y="344"/>
                  <a:pt x="159" y="342"/>
                </a:cubicBezTo>
                <a:cubicBezTo>
                  <a:pt x="214" y="340"/>
                  <a:pt x="323" y="276"/>
                  <a:pt x="415" y="257"/>
                </a:cubicBezTo>
                <a:cubicBezTo>
                  <a:pt x="507" y="238"/>
                  <a:pt x="616" y="222"/>
                  <a:pt x="714" y="225"/>
                </a:cubicBezTo>
                <a:cubicBezTo>
                  <a:pt x="812" y="228"/>
                  <a:pt x="905" y="246"/>
                  <a:pt x="1002" y="278"/>
                </a:cubicBezTo>
                <a:cubicBezTo>
                  <a:pt x="1099" y="310"/>
                  <a:pt x="1207" y="305"/>
                  <a:pt x="1297" y="420"/>
                </a:cubicBezTo>
                <a:cubicBezTo>
                  <a:pt x="1387" y="535"/>
                  <a:pt x="1480" y="803"/>
                  <a:pt x="1544" y="966"/>
                </a:cubicBezTo>
                <a:cubicBezTo>
                  <a:pt x="1608" y="1129"/>
                  <a:pt x="1645" y="1294"/>
                  <a:pt x="1684" y="1398"/>
                </a:cubicBezTo>
                <a:cubicBezTo>
                  <a:pt x="1723" y="1502"/>
                  <a:pt x="1748" y="1544"/>
                  <a:pt x="1780" y="1590"/>
                </a:cubicBezTo>
                <a:cubicBezTo>
                  <a:pt x="1812" y="1636"/>
                  <a:pt x="1840" y="1648"/>
                  <a:pt x="1876" y="1675"/>
                </a:cubicBezTo>
                <a:cubicBezTo>
                  <a:pt x="1912" y="1702"/>
                  <a:pt x="1898" y="1734"/>
                  <a:pt x="1994" y="1750"/>
                </a:cubicBezTo>
                <a:cubicBezTo>
                  <a:pt x="2090" y="1766"/>
                  <a:pt x="2357" y="1767"/>
                  <a:pt x="2452" y="1771"/>
                </a:cubicBez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lg"/>
          </a:ln>
          <a:effectLst/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50199" name="Text Box 1047"/>
          <p:cNvSpPr txBox="1">
            <a:spLocks noChangeArrowheads="1"/>
          </p:cNvSpPr>
          <p:nvPr/>
        </p:nvSpPr>
        <p:spPr bwMode="auto">
          <a:xfrm>
            <a:off x="7010400" y="1981200"/>
            <a:ext cx="10668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zero mV</a:t>
            </a:r>
          </a:p>
        </p:txBody>
      </p:sp>
      <p:cxnSp>
        <p:nvCxnSpPr>
          <p:cNvPr id="50204" name="AutoShape 1052"/>
          <p:cNvCxnSpPr>
            <a:cxnSpLocks noChangeShapeType="1"/>
            <a:stCxn id="50198" idx="3"/>
            <a:endCxn id="50186" idx="0"/>
          </p:cNvCxnSpPr>
          <p:nvPr/>
        </p:nvCxnSpPr>
        <p:spPr bwMode="auto">
          <a:xfrm flipV="1">
            <a:off x="2446338" y="4194175"/>
            <a:ext cx="903287" cy="3333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cxnSp>
        <p:nvCxnSpPr>
          <p:cNvPr id="50205" name="AutoShape 1053"/>
          <p:cNvCxnSpPr>
            <a:cxnSpLocks noChangeShapeType="1"/>
            <a:stCxn id="50200" idx="3"/>
            <a:endCxn id="50187" idx="1"/>
          </p:cNvCxnSpPr>
          <p:nvPr/>
        </p:nvCxnSpPr>
        <p:spPr bwMode="auto">
          <a:xfrm>
            <a:off x="2462213" y="3730625"/>
            <a:ext cx="1550987" cy="14288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cxnSp>
        <p:nvCxnSpPr>
          <p:cNvPr id="50206" name="AutoShape 1054"/>
          <p:cNvCxnSpPr>
            <a:cxnSpLocks noChangeShapeType="1"/>
            <a:stCxn id="50201" idx="3"/>
            <a:endCxn id="50187" idx="2"/>
          </p:cNvCxnSpPr>
          <p:nvPr/>
        </p:nvCxnSpPr>
        <p:spPr bwMode="auto">
          <a:xfrm>
            <a:off x="2446338" y="2709863"/>
            <a:ext cx="1566862" cy="712787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cxnSp>
        <p:nvCxnSpPr>
          <p:cNvPr id="50207" name="AutoShape 1055"/>
          <p:cNvCxnSpPr>
            <a:cxnSpLocks noChangeShapeType="1"/>
            <a:stCxn id="50202" idx="3"/>
            <a:endCxn id="50187" idx="4"/>
          </p:cNvCxnSpPr>
          <p:nvPr/>
        </p:nvCxnSpPr>
        <p:spPr bwMode="auto">
          <a:xfrm>
            <a:off x="2446338" y="1738313"/>
            <a:ext cx="1571625" cy="10477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cxnSp>
        <p:nvCxnSpPr>
          <p:cNvPr id="50211" name="AutoShape 1059"/>
          <p:cNvCxnSpPr>
            <a:cxnSpLocks noChangeShapeType="1"/>
            <a:stCxn id="50210" idx="2"/>
            <a:endCxn id="50188" idx="4"/>
          </p:cNvCxnSpPr>
          <p:nvPr/>
        </p:nvCxnSpPr>
        <p:spPr bwMode="auto">
          <a:xfrm flipH="1">
            <a:off x="5056188" y="846138"/>
            <a:ext cx="468312" cy="954087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cxnSp>
        <p:nvCxnSpPr>
          <p:cNvPr id="50212" name="AutoShape 1060"/>
          <p:cNvCxnSpPr>
            <a:cxnSpLocks noChangeShapeType="1"/>
            <a:stCxn id="50213" idx="1"/>
            <a:endCxn id="50188" idx="7"/>
          </p:cNvCxnSpPr>
          <p:nvPr/>
        </p:nvCxnSpPr>
        <p:spPr bwMode="auto">
          <a:xfrm flipH="1" flipV="1">
            <a:off x="6262688" y="2997200"/>
            <a:ext cx="420687" cy="36513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sp>
        <p:nvSpPr>
          <p:cNvPr id="50215" name="Line 1063"/>
          <p:cNvSpPr>
            <a:spLocks noChangeShapeType="1"/>
          </p:cNvSpPr>
          <p:nvPr/>
        </p:nvSpPr>
        <p:spPr bwMode="auto">
          <a:xfrm>
            <a:off x="2971800" y="5400675"/>
            <a:ext cx="1143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0216" name="Line 1064"/>
          <p:cNvSpPr>
            <a:spLocks noChangeShapeType="1"/>
          </p:cNvSpPr>
          <p:nvPr/>
        </p:nvSpPr>
        <p:spPr bwMode="auto">
          <a:xfrm flipV="1">
            <a:off x="4106863" y="4114800"/>
            <a:ext cx="152400" cy="1295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0217" name="Freeform 1065"/>
          <p:cNvSpPr>
            <a:spLocks/>
          </p:cNvSpPr>
          <p:nvPr/>
        </p:nvSpPr>
        <p:spPr bwMode="auto">
          <a:xfrm>
            <a:off x="4259263" y="4114800"/>
            <a:ext cx="152400" cy="1295400"/>
          </a:xfrm>
          <a:custGeom>
            <a:avLst/>
            <a:gdLst/>
            <a:ahLst/>
            <a:cxnLst>
              <a:cxn ang="0">
                <a:pos x="96" y="816"/>
              </a:cxn>
              <a:cxn ang="0">
                <a:pos x="44" y="370"/>
              </a:cxn>
              <a:cxn ang="0">
                <a:pos x="0" y="0"/>
              </a:cxn>
            </a:cxnLst>
            <a:rect l="0" t="0" r="r" b="b"/>
            <a:pathLst>
              <a:path w="96" h="816">
                <a:moveTo>
                  <a:pt x="96" y="816"/>
                </a:moveTo>
                <a:lnTo>
                  <a:pt x="44" y="37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0219" name="Line 1067"/>
          <p:cNvSpPr>
            <a:spLocks noChangeShapeType="1"/>
          </p:cNvSpPr>
          <p:nvPr/>
        </p:nvSpPr>
        <p:spPr bwMode="auto">
          <a:xfrm>
            <a:off x="4411663" y="5402263"/>
            <a:ext cx="3657600" cy="79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222" name="Line 1070"/>
          <p:cNvSpPr>
            <a:spLocks noChangeShapeType="1"/>
          </p:cNvSpPr>
          <p:nvPr/>
        </p:nvSpPr>
        <p:spPr bwMode="auto">
          <a:xfrm>
            <a:off x="2971800" y="5638800"/>
            <a:ext cx="1219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223" name="Freeform 1071"/>
          <p:cNvSpPr>
            <a:spLocks/>
          </p:cNvSpPr>
          <p:nvPr/>
        </p:nvSpPr>
        <p:spPr bwMode="auto">
          <a:xfrm>
            <a:off x="4191000" y="4857750"/>
            <a:ext cx="3201988" cy="788988"/>
          </a:xfrm>
          <a:custGeom>
            <a:avLst/>
            <a:gdLst/>
            <a:ahLst/>
            <a:cxnLst>
              <a:cxn ang="0">
                <a:pos x="0" y="492"/>
              </a:cxn>
              <a:cxn ang="0">
                <a:pos x="288" y="108"/>
              </a:cxn>
              <a:cxn ang="0">
                <a:pos x="581" y="1"/>
              </a:cxn>
              <a:cxn ang="0">
                <a:pos x="1006" y="117"/>
              </a:cxn>
              <a:cxn ang="0">
                <a:pos x="1361" y="266"/>
              </a:cxn>
              <a:cxn ang="0">
                <a:pos x="1687" y="407"/>
              </a:cxn>
              <a:cxn ang="0">
                <a:pos x="1905" y="483"/>
              </a:cxn>
              <a:cxn ang="0">
                <a:pos x="2017" y="490"/>
              </a:cxn>
            </a:cxnLst>
            <a:rect l="0" t="0" r="r" b="b"/>
            <a:pathLst>
              <a:path w="2017" h="497">
                <a:moveTo>
                  <a:pt x="0" y="492"/>
                </a:moveTo>
                <a:cubicBezTo>
                  <a:pt x="104" y="340"/>
                  <a:pt x="191" y="190"/>
                  <a:pt x="288" y="108"/>
                </a:cubicBezTo>
                <a:cubicBezTo>
                  <a:pt x="385" y="26"/>
                  <a:pt x="461" y="0"/>
                  <a:pt x="581" y="1"/>
                </a:cubicBezTo>
                <a:cubicBezTo>
                  <a:pt x="701" y="2"/>
                  <a:pt x="876" y="73"/>
                  <a:pt x="1006" y="117"/>
                </a:cubicBezTo>
                <a:cubicBezTo>
                  <a:pt x="1136" y="161"/>
                  <a:pt x="1248" y="218"/>
                  <a:pt x="1361" y="266"/>
                </a:cubicBezTo>
                <a:cubicBezTo>
                  <a:pt x="1474" y="314"/>
                  <a:pt x="1596" y="371"/>
                  <a:pt x="1687" y="407"/>
                </a:cubicBezTo>
                <a:cubicBezTo>
                  <a:pt x="1778" y="443"/>
                  <a:pt x="1850" y="469"/>
                  <a:pt x="1905" y="483"/>
                </a:cubicBezTo>
                <a:cubicBezTo>
                  <a:pt x="1960" y="497"/>
                  <a:pt x="1994" y="489"/>
                  <a:pt x="2017" y="490"/>
                </a:cubicBez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0224" name="Line 1072"/>
          <p:cNvSpPr>
            <a:spLocks noChangeShapeType="1"/>
          </p:cNvSpPr>
          <p:nvPr/>
        </p:nvSpPr>
        <p:spPr bwMode="auto">
          <a:xfrm>
            <a:off x="7391400" y="5638800"/>
            <a:ext cx="6858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227" name="Line 1075"/>
          <p:cNvSpPr>
            <a:spLocks noChangeShapeType="1"/>
          </p:cNvSpPr>
          <p:nvPr/>
        </p:nvSpPr>
        <p:spPr bwMode="auto">
          <a:xfrm>
            <a:off x="3048000" y="5867400"/>
            <a:ext cx="94297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228" name="Line 1076"/>
          <p:cNvSpPr>
            <a:spLocks noChangeShapeType="1"/>
          </p:cNvSpPr>
          <p:nvPr/>
        </p:nvSpPr>
        <p:spPr bwMode="auto">
          <a:xfrm>
            <a:off x="7391400" y="5867400"/>
            <a:ext cx="6858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229" name="Freeform 1077"/>
          <p:cNvSpPr>
            <a:spLocks/>
          </p:cNvSpPr>
          <p:nvPr/>
        </p:nvSpPr>
        <p:spPr bwMode="auto">
          <a:xfrm>
            <a:off x="3978275" y="5657850"/>
            <a:ext cx="3408363" cy="606425"/>
          </a:xfrm>
          <a:custGeom>
            <a:avLst/>
            <a:gdLst/>
            <a:ahLst/>
            <a:cxnLst>
              <a:cxn ang="0">
                <a:pos x="0" y="142"/>
              </a:cxn>
              <a:cxn ang="0">
                <a:pos x="57" y="26"/>
              </a:cxn>
              <a:cxn ang="0">
                <a:pos x="176" y="300"/>
              </a:cxn>
              <a:cxn ang="0">
                <a:pos x="210" y="348"/>
              </a:cxn>
              <a:cxn ang="0">
                <a:pos x="264" y="373"/>
              </a:cxn>
              <a:cxn ang="0">
                <a:pos x="441" y="380"/>
              </a:cxn>
              <a:cxn ang="0">
                <a:pos x="1327" y="381"/>
              </a:cxn>
              <a:cxn ang="0">
                <a:pos x="1570" y="376"/>
              </a:cxn>
              <a:cxn ang="0">
                <a:pos x="1630" y="359"/>
              </a:cxn>
              <a:cxn ang="0">
                <a:pos x="1675" y="324"/>
              </a:cxn>
              <a:cxn ang="0">
                <a:pos x="1707" y="290"/>
              </a:cxn>
              <a:cxn ang="0">
                <a:pos x="1745" y="247"/>
              </a:cxn>
              <a:cxn ang="0">
                <a:pos x="1781" y="214"/>
              </a:cxn>
              <a:cxn ang="0">
                <a:pos x="1854" y="167"/>
              </a:cxn>
              <a:cxn ang="0">
                <a:pos x="1948" y="138"/>
              </a:cxn>
              <a:cxn ang="0">
                <a:pos x="2147" y="131"/>
              </a:cxn>
            </a:cxnLst>
            <a:rect l="0" t="0" r="r" b="b"/>
            <a:pathLst>
              <a:path w="2147" h="382">
                <a:moveTo>
                  <a:pt x="0" y="142"/>
                </a:moveTo>
                <a:cubicBezTo>
                  <a:pt x="10" y="123"/>
                  <a:pt x="28" y="0"/>
                  <a:pt x="57" y="26"/>
                </a:cubicBezTo>
                <a:cubicBezTo>
                  <a:pt x="86" y="52"/>
                  <a:pt x="150" y="246"/>
                  <a:pt x="176" y="300"/>
                </a:cubicBezTo>
                <a:cubicBezTo>
                  <a:pt x="202" y="354"/>
                  <a:pt x="195" y="336"/>
                  <a:pt x="210" y="348"/>
                </a:cubicBezTo>
                <a:cubicBezTo>
                  <a:pt x="225" y="360"/>
                  <a:pt x="226" y="368"/>
                  <a:pt x="264" y="373"/>
                </a:cubicBezTo>
                <a:cubicBezTo>
                  <a:pt x="302" y="378"/>
                  <a:pt x="264" y="379"/>
                  <a:pt x="441" y="380"/>
                </a:cubicBezTo>
                <a:cubicBezTo>
                  <a:pt x="618" y="381"/>
                  <a:pt x="1139" y="382"/>
                  <a:pt x="1327" y="381"/>
                </a:cubicBezTo>
                <a:cubicBezTo>
                  <a:pt x="1515" y="380"/>
                  <a:pt x="1520" y="380"/>
                  <a:pt x="1570" y="376"/>
                </a:cubicBezTo>
                <a:cubicBezTo>
                  <a:pt x="1620" y="372"/>
                  <a:pt x="1613" y="368"/>
                  <a:pt x="1630" y="359"/>
                </a:cubicBezTo>
                <a:cubicBezTo>
                  <a:pt x="1647" y="350"/>
                  <a:pt x="1662" y="335"/>
                  <a:pt x="1675" y="324"/>
                </a:cubicBezTo>
                <a:cubicBezTo>
                  <a:pt x="1688" y="313"/>
                  <a:pt x="1695" y="303"/>
                  <a:pt x="1707" y="290"/>
                </a:cubicBezTo>
                <a:cubicBezTo>
                  <a:pt x="1719" y="277"/>
                  <a:pt x="1733" y="260"/>
                  <a:pt x="1745" y="247"/>
                </a:cubicBezTo>
                <a:cubicBezTo>
                  <a:pt x="1757" y="234"/>
                  <a:pt x="1763" y="227"/>
                  <a:pt x="1781" y="214"/>
                </a:cubicBezTo>
                <a:cubicBezTo>
                  <a:pt x="1799" y="201"/>
                  <a:pt x="1826" y="180"/>
                  <a:pt x="1854" y="167"/>
                </a:cubicBezTo>
                <a:cubicBezTo>
                  <a:pt x="1882" y="154"/>
                  <a:pt x="1899" y="144"/>
                  <a:pt x="1948" y="138"/>
                </a:cubicBezTo>
                <a:cubicBezTo>
                  <a:pt x="1997" y="132"/>
                  <a:pt x="2106" y="132"/>
                  <a:pt x="2147" y="131"/>
                </a:cubicBez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0232" name="Text Box 1080"/>
          <p:cNvSpPr txBox="1">
            <a:spLocks noChangeArrowheads="1"/>
          </p:cNvSpPr>
          <p:nvPr/>
        </p:nvSpPr>
        <p:spPr bwMode="auto">
          <a:xfrm>
            <a:off x="4724400" y="4114800"/>
            <a:ext cx="7366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gNa</a:t>
            </a:r>
            <a:r>
              <a:rPr lang="en-US" baseline="30000"/>
              <a:t>+</a:t>
            </a:r>
          </a:p>
        </p:txBody>
      </p:sp>
      <p:cxnSp>
        <p:nvCxnSpPr>
          <p:cNvPr id="50233" name="AutoShape 1081"/>
          <p:cNvCxnSpPr>
            <a:cxnSpLocks noChangeShapeType="1"/>
            <a:stCxn id="50232" idx="1"/>
            <a:endCxn id="50217" idx="1"/>
          </p:cNvCxnSpPr>
          <p:nvPr/>
        </p:nvCxnSpPr>
        <p:spPr bwMode="auto">
          <a:xfrm flipH="1">
            <a:off x="4329113" y="4298950"/>
            <a:ext cx="387350" cy="395288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sp>
        <p:nvSpPr>
          <p:cNvPr id="50235" name="Text Box 1083"/>
          <p:cNvSpPr txBox="1">
            <a:spLocks noChangeArrowheads="1"/>
          </p:cNvSpPr>
          <p:nvPr/>
        </p:nvSpPr>
        <p:spPr bwMode="auto">
          <a:xfrm>
            <a:off x="5105400" y="5715000"/>
            <a:ext cx="54927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gK</a:t>
            </a:r>
            <a:r>
              <a:rPr lang="en-US" baseline="30000"/>
              <a:t>+</a:t>
            </a:r>
          </a:p>
        </p:txBody>
      </p:sp>
      <p:sp>
        <p:nvSpPr>
          <p:cNvPr id="50236" name="Text Box 1084"/>
          <p:cNvSpPr txBox="1">
            <a:spLocks noChangeArrowheads="1"/>
          </p:cNvSpPr>
          <p:nvPr/>
        </p:nvSpPr>
        <p:spPr bwMode="auto">
          <a:xfrm>
            <a:off x="6096000" y="4572000"/>
            <a:ext cx="78422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gCa</a:t>
            </a:r>
            <a:r>
              <a:rPr lang="en-US" baseline="30000"/>
              <a:t>++</a:t>
            </a:r>
          </a:p>
        </p:txBody>
      </p:sp>
      <p:cxnSp>
        <p:nvCxnSpPr>
          <p:cNvPr id="50237" name="AutoShape 1085"/>
          <p:cNvCxnSpPr>
            <a:cxnSpLocks noChangeShapeType="1"/>
            <a:stCxn id="50236" idx="1"/>
            <a:endCxn id="50223" idx="3"/>
          </p:cNvCxnSpPr>
          <p:nvPr/>
        </p:nvCxnSpPr>
        <p:spPr bwMode="auto">
          <a:xfrm flipH="1">
            <a:off x="5788025" y="4756150"/>
            <a:ext cx="300038" cy="279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cxnSp>
        <p:nvCxnSpPr>
          <p:cNvPr id="50238" name="AutoShape 1086"/>
          <p:cNvCxnSpPr>
            <a:cxnSpLocks noChangeShapeType="1"/>
            <a:stCxn id="50235" idx="1"/>
            <a:endCxn id="50229" idx="5"/>
          </p:cNvCxnSpPr>
          <p:nvPr/>
        </p:nvCxnSpPr>
        <p:spPr bwMode="auto">
          <a:xfrm flipH="1">
            <a:off x="4670425" y="5899150"/>
            <a:ext cx="427038" cy="3619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  <a:effectLst/>
        </p:spPr>
      </p:cxnSp>
      <p:sp>
        <p:nvSpPr>
          <p:cNvPr id="50239" name="Text Box 1087"/>
          <p:cNvSpPr txBox="1">
            <a:spLocks noChangeArrowheads="1"/>
          </p:cNvSpPr>
          <p:nvPr/>
        </p:nvSpPr>
        <p:spPr bwMode="auto">
          <a:xfrm>
            <a:off x="304800" y="6019800"/>
            <a:ext cx="324802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g = conductance = 1/resistance</a:t>
            </a:r>
          </a:p>
        </p:txBody>
      </p:sp>
      <p:sp>
        <p:nvSpPr>
          <p:cNvPr id="50242" name="Text Box 1090"/>
          <p:cNvSpPr txBox="1">
            <a:spLocks noChangeArrowheads="1"/>
          </p:cNvSpPr>
          <p:nvPr/>
        </p:nvSpPr>
        <p:spPr bwMode="auto">
          <a:xfrm>
            <a:off x="4191000" y="2971800"/>
            <a:ext cx="3048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0</a:t>
            </a:r>
          </a:p>
        </p:txBody>
      </p:sp>
      <p:sp>
        <p:nvSpPr>
          <p:cNvPr id="50244" name="Text Box 1092"/>
          <p:cNvSpPr txBox="1">
            <a:spLocks noChangeArrowheads="1"/>
          </p:cNvSpPr>
          <p:nvPr/>
        </p:nvSpPr>
        <p:spPr bwMode="auto">
          <a:xfrm>
            <a:off x="5791200" y="2895600"/>
            <a:ext cx="3048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3</a:t>
            </a:r>
          </a:p>
        </p:txBody>
      </p:sp>
      <p:sp>
        <p:nvSpPr>
          <p:cNvPr id="50245" name="Text Box 1093"/>
          <p:cNvSpPr txBox="1">
            <a:spLocks noChangeArrowheads="1"/>
          </p:cNvSpPr>
          <p:nvPr/>
        </p:nvSpPr>
        <p:spPr bwMode="auto">
          <a:xfrm>
            <a:off x="7162800" y="3824288"/>
            <a:ext cx="304800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4</a:t>
            </a:r>
          </a:p>
        </p:txBody>
      </p:sp>
      <p:sp>
        <p:nvSpPr>
          <p:cNvPr id="50246" name="Text Box 1094"/>
          <p:cNvSpPr txBox="1">
            <a:spLocks noChangeArrowheads="1"/>
          </p:cNvSpPr>
          <p:nvPr/>
        </p:nvSpPr>
        <p:spPr bwMode="auto">
          <a:xfrm>
            <a:off x="4191000" y="1385888"/>
            <a:ext cx="304800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1</a:t>
            </a:r>
          </a:p>
        </p:txBody>
      </p:sp>
      <p:sp>
        <p:nvSpPr>
          <p:cNvPr id="50247" name="Text Box 1095"/>
          <p:cNvSpPr txBox="1">
            <a:spLocks noChangeArrowheads="1"/>
          </p:cNvSpPr>
          <p:nvPr/>
        </p:nvSpPr>
        <p:spPr bwMode="auto">
          <a:xfrm>
            <a:off x="5257800" y="1371600"/>
            <a:ext cx="3048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/>
              <a:t>2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553200" cy="457200"/>
          </a:xfrm>
          <a:solidFill>
            <a:schemeClr val="bg1"/>
          </a:solidFill>
          <a:ln/>
        </p:spPr>
        <p:txBody>
          <a:bodyPr/>
          <a:lstStyle/>
          <a:p>
            <a:r>
              <a:rPr lang="en-US" sz="1800"/>
              <a:t>Summary of ionic currents in cardiac myocyte action potential</a:t>
            </a:r>
          </a:p>
        </p:txBody>
      </p:sp>
      <p:graphicFrame>
        <p:nvGraphicFramePr>
          <p:cNvPr id="108648" name="Group 104"/>
          <p:cNvGraphicFramePr>
            <a:graphicFrameLocks noGrp="1"/>
          </p:cNvGraphicFramePr>
          <p:nvPr/>
        </p:nvGraphicFramePr>
        <p:xfrm>
          <a:off x="685800" y="2971800"/>
          <a:ext cx="8001000" cy="2493963"/>
        </p:xfrm>
        <a:graphic>
          <a:graphicData uri="http://schemas.openxmlformats.org/drawingml/2006/table">
            <a:tbl>
              <a:tblPr/>
              <a:tblGrid>
                <a:gridCol w="685800"/>
                <a:gridCol w="2514600"/>
                <a:gridCol w="4800600"/>
              </a:tblGrid>
              <a:tr h="431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Ionic current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Upshoot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Influx of Na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Transient repolarization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Transient efflux of K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Plateau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Influx of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; decreased efflux of K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Repolarization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Decreased influx of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; increased efflux of K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Resting potential set by efflux of K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08650" name="Group 106"/>
          <p:cNvGrpSpPr>
            <a:grpSpLocks/>
          </p:cNvGrpSpPr>
          <p:nvPr/>
        </p:nvGrpSpPr>
        <p:grpSpPr bwMode="auto">
          <a:xfrm>
            <a:off x="3352800" y="685800"/>
            <a:ext cx="3624263" cy="2043113"/>
            <a:chOff x="2112" y="576"/>
            <a:chExt cx="2283" cy="1287"/>
          </a:xfrm>
        </p:grpSpPr>
        <p:grpSp>
          <p:nvGrpSpPr>
            <p:cNvPr id="108615" name="Group 71"/>
            <p:cNvGrpSpPr>
              <a:grpSpLocks/>
            </p:cNvGrpSpPr>
            <p:nvPr/>
          </p:nvGrpSpPr>
          <p:grpSpPr bwMode="auto">
            <a:xfrm>
              <a:off x="2112" y="720"/>
              <a:ext cx="2016" cy="1056"/>
              <a:chOff x="2110" y="912"/>
              <a:chExt cx="2642" cy="1783"/>
            </a:xfrm>
          </p:grpSpPr>
          <p:sp>
            <p:nvSpPr>
              <p:cNvPr id="108616" name="Line 72"/>
              <p:cNvSpPr>
                <a:spLocks noChangeShapeType="1"/>
              </p:cNvSpPr>
              <p:nvPr/>
            </p:nvSpPr>
            <p:spPr bwMode="auto">
              <a:xfrm>
                <a:off x="2110" y="2654"/>
                <a:ext cx="433" cy="0"/>
              </a:xfrm>
              <a:prstGeom prst="line">
                <a:avLst/>
              </a:prstGeom>
              <a:noFill/>
              <a:ln w="15875">
                <a:solidFill>
                  <a:srgbClr val="008000"/>
                </a:solidFill>
                <a:round/>
                <a:headEnd/>
                <a:tailEnd type="none" w="med" len="lg"/>
              </a:ln>
              <a:effectLst/>
            </p:spPr>
            <p:txBody>
              <a:bodyPr wrap="none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8617" name="Freeform 73"/>
              <p:cNvSpPr>
                <a:spLocks/>
              </p:cNvSpPr>
              <p:nvPr/>
            </p:nvSpPr>
            <p:spPr bwMode="auto">
              <a:xfrm>
                <a:off x="2528" y="912"/>
                <a:ext cx="15" cy="1743"/>
              </a:xfrm>
              <a:custGeom>
                <a:avLst/>
                <a:gdLst/>
                <a:ahLst/>
                <a:cxnLst>
                  <a:cxn ang="0">
                    <a:pos x="5" y="1743"/>
                  </a:cxn>
                  <a:cxn ang="0">
                    <a:pos x="0" y="1435"/>
                  </a:cxn>
                  <a:cxn ang="0">
                    <a:pos x="0" y="1232"/>
                  </a:cxn>
                  <a:cxn ang="0">
                    <a:pos x="0" y="1115"/>
                  </a:cxn>
                  <a:cxn ang="0">
                    <a:pos x="3" y="855"/>
                  </a:cxn>
                  <a:cxn ang="0">
                    <a:pos x="10" y="334"/>
                  </a:cxn>
                  <a:cxn ang="0">
                    <a:pos x="15" y="0"/>
                  </a:cxn>
                </a:cxnLst>
                <a:rect l="0" t="0" r="r" b="b"/>
                <a:pathLst>
                  <a:path w="15" h="1743">
                    <a:moveTo>
                      <a:pt x="5" y="1743"/>
                    </a:moveTo>
                    <a:lnTo>
                      <a:pt x="0" y="1435"/>
                    </a:lnTo>
                    <a:lnTo>
                      <a:pt x="0" y="1232"/>
                    </a:lnTo>
                    <a:lnTo>
                      <a:pt x="0" y="1115"/>
                    </a:lnTo>
                    <a:lnTo>
                      <a:pt x="3" y="855"/>
                    </a:lnTo>
                    <a:lnTo>
                      <a:pt x="10" y="334"/>
                    </a:lnTo>
                    <a:lnTo>
                      <a:pt x="15" y="0"/>
                    </a:ln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wrap="none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8618" name="Freeform 74"/>
              <p:cNvSpPr>
                <a:spLocks/>
              </p:cNvSpPr>
              <p:nvPr/>
            </p:nvSpPr>
            <p:spPr bwMode="auto">
              <a:xfrm>
                <a:off x="2541" y="920"/>
                <a:ext cx="2211" cy="17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4" y="267"/>
                  </a:cxn>
                  <a:cxn ang="0">
                    <a:pos x="159" y="342"/>
                  </a:cxn>
                  <a:cxn ang="0">
                    <a:pos x="415" y="257"/>
                  </a:cxn>
                  <a:cxn ang="0">
                    <a:pos x="714" y="225"/>
                  </a:cxn>
                  <a:cxn ang="0">
                    <a:pos x="1002" y="278"/>
                  </a:cxn>
                  <a:cxn ang="0">
                    <a:pos x="1297" y="420"/>
                  </a:cxn>
                  <a:cxn ang="0">
                    <a:pos x="1544" y="966"/>
                  </a:cxn>
                  <a:cxn ang="0">
                    <a:pos x="1684" y="1398"/>
                  </a:cxn>
                  <a:cxn ang="0">
                    <a:pos x="1780" y="1590"/>
                  </a:cxn>
                  <a:cxn ang="0">
                    <a:pos x="1876" y="1675"/>
                  </a:cxn>
                  <a:cxn ang="0">
                    <a:pos x="1994" y="1750"/>
                  </a:cxn>
                  <a:cxn ang="0">
                    <a:pos x="2452" y="1771"/>
                  </a:cxn>
                </a:cxnLst>
                <a:rect l="0" t="0" r="r" b="b"/>
                <a:pathLst>
                  <a:path w="2452" h="1771">
                    <a:moveTo>
                      <a:pt x="0" y="0"/>
                    </a:moveTo>
                    <a:cubicBezTo>
                      <a:pt x="14" y="44"/>
                      <a:pt x="58" y="210"/>
                      <a:pt x="84" y="267"/>
                    </a:cubicBezTo>
                    <a:cubicBezTo>
                      <a:pt x="110" y="324"/>
                      <a:pt x="104" y="344"/>
                      <a:pt x="159" y="342"/>
                    </a:cubicBezTo>
                    <a:cubicBezTo>
                      <a:pt x="214" y="340"/>
                      <a:pt x="323" y="276"/>
                      <a:pt x="415" y="257"/>
                    </a:cubicBezTo>
                    <a:cubicBezTo>
                      <a:pt x="507" y="238"/>
                      <a:pt x="616" y="222"/>
                      <a:pt x="714" y="225"/>
                    </a:cubicBezTo>
                    <a:cubicBezTo>
                      <a:pt x="812" y="228"/>
                      <a:pt x="905" y="246"/>
                      <a:pt x="1002" y="278"/>
                    </a:cubicBezTo>
                    <a:cubicBezTo>
                      <a:pt x="1099" y="310"/>
                      <a:pt x="1207" y="305"/>
                      <a:pt x="1297" y="420"/>
                    </a:cubicBezTo>
                    <a:cubicBezTo>
                      <a:pt x="1387" y="535"/>
                      <a:pt x="1480" y="803"/>
                      <a:pt x="1544" y="966"/>
                    </a:cubicBezTo>
                    <a:cubicBezTo>
                      <a:pt x="1608" y="1129"/>
                      <a:pt x="1645" y="1294"/>
                      <a:pt x="1684" y="1398"/>
                    </a:cubicBezTo>
                    <a:cubicBezTo>
                      <a:pt x="1723" y="1502"/>
                      <a:pt x="1748" y="1544"/>
                      <a:pt x="1780" y="1590"/>
                    </a:cubicBezTo>
                    <a:cubicBezTo>
                      <a:pt x="1812" y="1636"/>
                      <a:pt x="1840" y="1648"/>
                      <a:pt x="1876" y="1675"/>
                    </a:cubicBezTo>
                    <a:cubicBezTo>
                      <a:pt x="1912" y="1702"/>
                      <a:pt x="1898" y="1734"/>
                      <a:pt x="1994" y="1750"/>
                    </a:cubicBezTo>
                    <a:cubicBezTo>
                      <a:pt x="2090" y="1766"/>
                      <a:pt x="2357" y="1767"/>
                      <a:pt x="2452" y="1771"/>
                    </a:cubicBez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wrap="none" anchor="ctr" anchorCtr="1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08619" name="Text Box 75"/>
            <p:cNvSpPr txBox="1">
              <a:spLocks noChangeArrowheads="1"/>
            </p:cNvSpPr>
            <p:nvPr/>
          </p:nvSpPr>
          <p:spPr bwMode="auto">
            <a:xfrm>
              <a:off x="2208" y="1248"/>
              <a:ext cx="1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0</a:t>
              </a:r>
            </a:p>
          </p:txBody>
        </p:sp>
        <p:sp>
          <p:nvSpPr>
            <p:cNvPr id="108620" name="Text Box 76"/>
            <p:cNvSpPr txBox="1">
              <a:spLocks noChangeArrowheads="1"/>
            </p:cNvSpPr>
            <p:nvPr/>
          </p:nvSpPr>
          <p:spPr bwMode="auto">
            <a:xfrm>
              <a:off x="3552" y="1056"/>
              <a:ext cx="1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3</a:t>
              </a:r>
            </a:p>
          </p:txBody>
        </p:sp>
        <p:sp>
          <p:nvSpPr>
            <p:cNvPr id="108621" name="Text Box 77"/>
            <p:cNvSpPr txBox="1">
              <a:spLocks noChangeArrowheads="1"/>
            </p:cNvSpPr>
            <p:nvPr/>
          </p:nvSpPr>
          <p:spPr bwMode="auto">
            <a:xfrm>
              <a:off x="4224" y="1632"/>
              <a:ext cx="1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4</a:t>
              </a:r>
            </a:p>
          </p:txBody>
        </p:sp>
        <p:sp>
          <p:nvSpPr>
            <p:cNvPr id="108622" name="Text Box 78"/>
            <p:cNvSpPr txBox="1">
              <a:spLocks noChangeArrowheads="1"/>
            </p:cNvSpPr>
            <p:nvPr/>
          </p:nvSpPr>
          <p:spPr bwMode="auto">
            <a:xfrm>
              <a:off x="2544" y="576"/>
              <a:ext cx="1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1</a:t>
              </a:r>
            </a:p>
          </p:txBody>
        </p:sp>
        <p:sp>
          <p:nvSpPr>
            <p:cNvPr id="108623" name="Text Box 79"/>
            <p:cNvSpPr txBox="1">
              <a:spLocks noChangeArrowheads="1"/>
            </p:cNvSpPr>
            <p:nvPr/>
          </p:nvSpPr>
          <p:spPr bwMode="auto">
            <a:xfrm>
              <a:off x="2928" y="576"/>
              <a:ext cx="17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/>
                <a:t>2</a:t>
              </a:r>
            </a:p>
          </p:txBody>
        </p:sp>
      </p:grpSp>
      <p:sp>
        <p:nvSpPr>
          <p:cNvPr id="108649" name="Text Box 105"/>
          <p:cNvSpPr txBox="1">
            <a:spLocks noChangeArrowheads="1"/>
          </p:cNvSpPr>
          <p:nvPr/>
        </p:nvSpPr>
        <p:spPr bwMode="auto">
          <a:xfrm>
            <a:off x="3657600" y="5715000"/>
            <a:ext cx="2514600" cy="7175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tIns="91440" bIns="91440">
            <a:spAutoFit/>
          </a:bodyPr>
          <a:lstStyle/>
          <a:p>
            <a:pPr algn="l"/>
            <a:r>
              <a:rPr lang="en-US"/>
              <a:t>Influx: flow into cell.</a:t>
            </a:r>
          </a:p>
          <a:p>
            <a:pPr algn="l"/>
            <a:r>
              <a:rPr lang="en-US"/>
              <a:t>Efflux: flow out of 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33363"/>
            <a:ext cx="7086600" cy="382587"/>
          </a:xfrm>
          <a:solidFill>
            <a:schemeClr val="bg1"/>
          </a:solidFill>
          <a:ln/>
        </p:spPr>
        <p:txBody>
          <a:bodyPr>
            <a:spAutoFit/>
          </a:bodyPr>
          <a:lstStyle/>
          <a:p>
            <a:pPr algn="l"/>
            <a:r>
              <a:rPr lang="en-US" sz="1800" dirty="0"/>
              <a:t>The upshoot of the AP is determined by diffusion of Na</a:t>
            </a:r>
            <a:r>
              <a:rPr lang="en-US" sz="1800" baseline="30000" dirty="0"/>
              <a:t>+</a:t>
            </a:r>
            <a:r>
              <a:rPr lang="en-US" sz="1800" dirty="0"/>
              <a:t> into the cell</a:t>
            </a:r>
          </a:p>
        </p:txBody>
      </p:sp>
      <p:grpSp>
        <p:nvGrpSpPr>
          <p:cNvPr id="17488" name="Group 80"/>
          <p:cNvGrpSpPr>
            <a:grpSpLocks/>
          </p:cNvGrpSpPr>
          <p:nvPr/>
        </p:nvGrpSpPr>
        <p:grpSpPr bwMode="auto">
          <a:xfrm>
            <a:off x="1392238" y="762000"/>
            <a:ext cx="6761162" cy="4945063"/>
            <a:chOff x="877" y="604"/>
            <a:chExt cx="4259" cy="3115"/>
          </a:xfrm>
        </p:grpSpPr>
        <p:sp>
          <p:nvSpPr>
            <p:cNvPr id="17434" name="Rectangle 26"/>
            <p:cNvSpPr>
              <a:spLocks noChangeArrowheads="1"/>
            </p:cNvSpPr>
            <p:nvPr/>
          </p:nvSpPr>
          <p:spPr bwMode="auto">
            <a:xfrm>
              <a:off x="1637" y="733"/>
              <a:ext cx="3115" cy="24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4" name="Line 6"/>
            <p:cNvSpPr>
              <a:spLocks noChangeShapeType="1"/>
            </p:cNvSpPr>
            <p:nvPr/>
          </p:nvSpPr>
          <p:spPr bwMode="auto">
            <a:xfrm>
              <a:off x="2832" y="2384"/>
              <a:ext cx="141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7415" name="Freeform 7"/>
            <p:cNvSpPr>
              <a:spLocks/>
            </p:cNvSpPr>
            <p:nvPr/>
          </p:nvSpPr>
          <p:spPr bwMode="auto">
            <a:xfrm>
              <a:off x="2969" y="1864"/>
              <a:ext cx="4" cy="520"/>
            </a:xfrm>
            <a:custGeom>
              <a:avLst/>
              <a:gdLst/>
              <a:ahLst/>
              <a:cxnLst>
                <a:cxn ang="0">
                  <a:pos x="2" y="1739"/>
                </a:cxn>
                <a:cxn ang="0">
                  <a:pos x="0" y="853"/>
                </a:cxn>
                <a:cxn ang="0">
                  <a:pos x="13" y="0"/>
                </a:cxn>
              </a:cxnLst>
              <a:rect l="0" t="0" r="r" b="b"/>
              <a:pathLst>
                <a:path w="13" h="1739">
                  <a:moveTo>
                    <a:pt x="2" y="1739"/>
                  </a:moveTo>
                  <a:lnTo>
                    <a:pt x="0" y="853"/>
                  </a:lnTo>
                  <a:lnTo>
                    <a:pt x="13" y="0"/>
                  </a:lnTo>
                </a:path>
              </a:pathLst>
            </a:custGeom>
            <a:noFill/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auto">
            <a:xfrm>
              <a:off x="2974" y="1866"/>
              <a:ext cx="674" cy="5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7" y="269"/>
                </a:cxn>
                <a:cxn ang="0">
                  <a:pos x="668" y="296"/>
                </a:cxn>
                <a:cxn ang="0">
                  <a:pos x="1297" y="420"/>
                </a:cxn>
                <a:cxn ang="0">
                  <a:pos x="1544" y="966"/>
                </a:cxn>
                <a:cxn ang="0">
                  <a:pos x="1732" y="1608"/>
                </a:cxn>
                <a:cxn ang="0">
                  <a:pos x="1769" y="1698"/>
                </a:cxn>
                <a:cxn ang="0">
                  <a:pos x="1809" y="1731"/>
                </a:cxn>
                <a:cxn ang="0">
                  <a:pos x="1939" y="1753"/>
                </a:cxn>
                <a:cxn ang="0">
                  <a:pos x="2290" y="1756"/>
                </a:cxn>
              </a:cxnLst>
              <a:rect l="0" t="0" r="r" b="b"/>
              <a:pathLst>
                <a:path w="2290" h="1757">
                  <a:moveTo>
                    <a:pt x="0" y="0"/>
                  </a:moveTo>
                  <a:cubicBezTo>
                    <a:pt x="28" y="45"/>
                    <a:pt x="66" y="220"/>
                    <a:pt x="177" y="269"/>
                  </a:cubicBezTo>
                  <a:cubicBezTo>
                    <a:pt x="288" y="318"/>
                    <a:pt x="481" y="271"/>
                    <a:pt x="668" y="296"/>
                  </a:cubicBezTo>
                  <a:cubicBezTo>
                    <a:pt x="855" y="321"/>
                    <a:pt x="1151" y="308"/>
                    <a:pt x="1297" y="420"/>
                  </a:cubicBezTo>
                  <a:cubicBezTo>
                    <a:pt x="1443" y="532"/>
                    <a:pt x="1472" y="768"/>
                    <a:pt x="1544" y="966"/>
                  </a:cubicBezTo>
                  <a:cubicBezTo>
                    <a:pt x="1616" y="1164"/>
                    <a:pt x="1694" y="1486"/>
                    <a:pt x="1732" y="1608"/>
                  </a:cubicBezTo>
                  <a:cubicBezTo>
                    <a:pt x="1770" y="1730"/>
                    <a:pt x="1756" y="1677"/>
                    <a:pt x="1769" y="1698"/>
                  </a:cubicBezTo>
                  <a:cubicBezTo>
                    <a:pt x="1782" y="1719"/>
                    <a:pt x="1781" y="1722"/>
                    <a:pt x="1809" y="1731"/>
                  </a:cubicBezTo>
                  <a:cubicBezTo>
                    <a:pt x="1837" y="1740"/>
                    <a:pt x="1859" y="1749"/>
                    <a:pt x="1939" y="1753"/>
                  </a:cubicBezTo>
                  <a:cubicBezTo>
                    <a:pt x="2019" y="1757"/>
                    <a:pt x="2217" y="1755"/>
                    <a:pt x="2290" y="1756"/>
                  </a:cubicBezTo>
                </a:path>
              </a:pathLst>
            </a:custGeom>
            <a:noFill/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endParaRPr lang="en-US"/>
            </a:p>
          </p:txBody>
        </p:sp>
        <p:cxnSp>
          <p:nvCxnSpPr>
            <p:cNvPr id="17425" name="AutoShape 17"/>
            <p:cNvCxnSpPr>
              <a:cxnSpLocks noChangeShapeType="1"/>
              <a:stCxn id="17424" idx="1"/>
              <a:endCxn id="17416" idx="4"/>
            </p:cNvCxnSpPr>
            <p:nvPr/>
          </p:nvCxnSpPr>
          <p:spPr bwMode="auto">
            <a:xfrm flipH="1">
              <a:off x="3440" y="1907"/>
              <a:ext cx="347" cy="24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7436" name="Line 28"/>
            <p:cNvSpPr>
              <a:spLocks noChangeShapeType="1"/>
            </p:cNvSpPr>
            <p:nvPr/>
          </p:nvSpPr>
          <p:spPr bwMode="auto">
            <a:xfrm>
              <a:off x="1624" y="731"/>
              <a:ext cx="1" cy="2448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38" name="Line 30"/>
            <p:cNvSpPr>
              <a:spLocks noChangeShapeType="1"/>
            </p:cNvSpPr>
            <p:nvPr/>
          </p:nvSpPr>
          <p:spPr bwMode="auto">
            <a:xfrm>
              <a:off x="1572" y="2830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39" name="Line 31"/>
            <p:cNvSpPr>
              <a:spLocks noChangeShapeType="1"/>
            </p:cNvSpPr>
            <p:nvPr/>
          </p:nvSpPr>
          <p:spPr bwMode="auto">
            <a:xfrm>
              <a:off x="1572" y="2480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40" name="Line 32"/>
            <p:cNvSpPr>
              <a:spLocks noChangeShapeType="1"/>
            </p:cNvSpPr>
            <p:nvPr/>
          </p:nvSpPr>
          <p:spPr bwMode="auto">
            <a:xfrm>
              <a:off x="1572" y="2130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41" name="Line 33"/>
            <p:cNvSpPr>
              <a:spLocks noChangeShapeType="1"/>
            </p:cNvSpPr>
            <p:nvPr/>
          </p:nvSpPr>
          <p:spPr bwMode="auto">
            <a:xfrm>
              <a:off x="1572" y="1780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42" name="Line 34"/>
            <p:cNvSpPr>
              <a:spLocks noChangeShapeType="1"/>
            </p:cNvSpPr>
            <p:nvPr/>
          </p:nvSpPr>
          <p:spPr bwMode="auto">
            <a:xfrm>
              <a:off x="1572" y="1430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43" name="Line 35"/>
            <p:cNvSpPr>
              <a:spLocks noChangeShapeType="1"/>
            </p:cNvSpPr>
            <p:nvPr/>
          </p:nvSpPr>
          <p:spPr bwMode="auto">
            <a:xfrm>
              <a:off x="1572" y="1080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44" name="Line 36"/>
            <p:cNvSpPr>
              <a:spLocks noChangeShapeType="1"/>
            </p:cNvSpPr>
            <p:nvPr/>
          </p:nvSpPr>
          <p:spPr bwMode="auto">
            <a:xfrm>
              <a:off x="1572" y="731"/>
              <a:ext cx="52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 anchorCtr="1"/>
            <a:lstStyle/>
            <a:p>
              <a:endParaRPr lang="en-US"/>
            </a:p>
          </p:txBody>
        </p:sp>
        <p:sp>
          <p:nvSpPr>
            <p:cNvPr id="17445" name="Line 37"/>
            <p:cNvSpPr>
              <a:spLocks noChangeShapeType="1"/>
            </p:cNvSpPr>
            <p:nvPr/>
          </p:nvSpPr>
          <p:spPr bwMode="auto">
            <a:xfrm>
              <a:off x="1624" y="1430"/>
              <a:ext cx="3115" cy="1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6" name="Line 38"/>
            <p:cNvSpPr>
              <a:spLocks noChangeShapeType="1"/>
            </p:cNvSpPr>
            <p:nvPr/>
          </p:nvSpPr>
          <p:spPr bwMode="auto">
            <a:xfrm flipV="1">
              <a:off x="2247" y="1430"/>
              <a:ext cx="1246" cy="647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Line 39"/>
            <p:cNvSpPr>
              <a:spLocks noChangeShapeType="1"/>
            </p:cNvSpPr>
            <p:nvPr/>
          </p:nvSpPr>
          <p:spPr bwMode="auto">
            <a:xfrm flipV="1">
              <a:off x="3493" y="783"/>
              <a:ext cx="1246" cy="647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8" name="Line 40"/>
            <p:cNvSpPr>
              <a:spLocks noChangeShapeType="1"/>
            </p:cNvSpPr>
            <p:nvPr/>
          </p:nvSpPr>
          <p:spPr bwMode="auto">
            <a:xfrm flipV="1">
              <a:off x="2247" y="3109"/>
              <a:ext cx="1246" cy="36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9" name="Line 41"/>
            <p:cNvSpPr>
              <a:spLocks noChangeShapeType="1"/>
            </p:cNvSpPr>
            <p:nvPr/>
          </p:nvSpPr>
          <p:spPr bwMode="auto">
            <a:xfrm flipV="1">
              <a:off x="3493" y="3075"/>
              <a:ext cx="1246" cy="34"/>
            </a:xfrm>
            <a:prstGeom prst="line">
              <a:avLst/>
            </a:prstGeom>
            <a:noFill/>
            <a:ln w="238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0" name="Freeform 42"/>
            <p:cNvSpPr>
              <a:spLocks/>
            </p:cNvSpPr>
            <p:nvPr/>
          </p:nvSpPr>
          <p:spPr bwMode="auto">
            <a:xfrm>
              <a:off x="2247" y="783"/>
              <a:ext cx="2492" cy="1294"/>
            </a:xfrm>
            <a:custGeom>
              <a:avLst/>
              <a:gdLst/>
              <a:ahLst/>
              <a:cxnLst>
                <a:cxn ang="0">
                  <a:pos x="0" y="1294"/>
                </a:cxn>
                <a:cxn ang="0">
                  <a:pos x="921" y="811"/>
                </a:cxn>
                <a:cxn ang="0">
                  <a:pos x="1527" y="498"/>
                </a:cxn>
                <a:cxn ang="0">
                  <a:pos x="2492" y="0"/>
                </a:cxn>
              </a:cxnLst>
              <a:rect l="0" t="0" r="r" b="b"/>
              <a:pathLst>
                <a:path w="2492" h="1294">
                  <a:moveTo>
                    <a:pt x="0" y="1294"/>
                  </a:moveTo>
                  <a:lnTo>
                    <a:pt x="921" y="811"/>
                  </a:lnTo>
                  <a:lnTo>
                    <a:pt x="1527" y="498"/>
                  </a:lnTo>
                  <a:lnTo>
                    <a:pt x="2492" y="0"/>
                  </a:lnTo>
                </a:path>
              </a:pathLst>
            </a:custGeom>
            <a:solidFill>
              <a:schemeClr val="bg1"/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Rectangle 43"/>
            <p:cNvSpPr>
              <a:spLocks noChangeArrowheads="1"/>
            </p:cNvSpPr>
            <p:nvPr/>
          </p:nvSpPr>
          <p:spPr bwMode="auto">
            <a:xfrm>
              <a:off x="1196" y="3052"/>
              <a:ext cx="337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-100</a:t>
              </a:r>
              <a:endParaRPr lang="en-US"/>
            </a:p>
          </p:txBody>
        </p:sp>
        <p:sp>
          <p:nvSpPr>
            <p:cNvPr id="17452" name="Rectangle 44"/>
            <p:cNvSpPr>
              <a:spLocks noChangeArrowheads="1"/>
            </p:cNvSpPr>
            <p:nvPr/>
          </p:nvSpPr>
          <p:spPr bwMode="auto">
            <a:xfrm>
              <a:off x="1281" y="2703"/>
              <a:ext cx="261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-80</a:t>
              </a:r>
              <a:endParaRPr lang="en-US"/>
            </a:p>
          </p:txBody>
        </p:sp>
        <p:sp>
          <p:nvSpPr>
            <p:cNvPr id="17453" name="Rectangle 45"/>
            <p:cNvSpPr>
              <a:spLocks noChangeArrowheads="1"/>
            </p:cNvSpPr>
            <p:nvPr/>
          </p:nvSpPr>
          <p:spPr bwMode="auto">
            <a:xfrm>
              <a:off x="1281" y="2353"/>
              <a:ext cx="261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-60</a:t>
              </a:r>
              <a:endParaRPr lang="en-US"/>
            </a:p>
          </p:txBody>
        </p:sp>
        <p:sp>
          <p:nvSpPr>
            <p:cNvPr id="17454" name="Rectangle 46"/>
            <p:cNvSpPr>
              <a:spLocks noChangeArrowheads="1"/>
            </p:cNvSpPr>
            <p:nvPr/>
          </p:nvSpPr>
          <p:spPr bwMode="auto">
            <a:xfrm>
              <a:off x="1281" y="2003"/>
              <a:ext cx="261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-40</a:t>
              </a:r>
              <a:endParaRPr lang="en-US"/>
            </a:p>
          </p:txBody>
        </p:sp>
        <p:sp>
          <p:nvSpPr>
            <p:cNvPr id="17455" name="Rectangle 47"/>
            <p:cNvSpPr>
              <a:spLocks noChangeArrowheads="1"/>
            </p:cNvSpPr>
            <p:nvPr/>
          </p:nvSpPr>
          <p:spPr bwMode="auto">
            <a:xfrm>
              <a:off x="1281" y="1653"/>
              <a:ext cx="261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-20</a:t>
              </a:r>
              <a:endParaRPr lang="en-US"/>
            </a:p>
          </p:txBody>
        </p:sp>
        <p:sp>
          <p:nvSpPr>
            <p:cNvPr id="17456" name="Rectangle 48"/>
            <p:cNvSpPr>
              <a:spLocks noChangeArrowheads="1"/>
            </p:cNvSpPr>
            <p:nvPr/>
          </p:nvSpPr>
          <p:spPr bwMode="auto">
            <a:xfrm>
              <a:off x="1416" y="1303"/>
              <a:ext cx="140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17457" name="Rectangle 49"/>
            <p:cNvSpPr>
              <a:spLocks noChangeArrowheads="1"/>
            </p:cNvSpPr>
            <p:nvPr/>
          </p:nvSpPr>
          <p:spPr bwMode="auto">
            <a:xfrm>
              <a:off x="1331" y="953"/>
              <a:ext cx="216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20</a:t>
              </a:r>
              <a:endParaRPr lang="en-US"/>
            </a:p>
          </p:txBody>
        </p:sp>
        <p:sp>
          <p:nvSpPr>
            <p:cNvPr id="17458" name="Rectangle 50"/>
            <p:cNvSpPr>
              <a:spLocks noChangeArrowheads="1"/>
            </p:cNvSpPr>
            <p:nvPr/>
          </p:nvSpPr>
          <p:spPr bwMode="auto">
            <a:xfrm>
              <a:off x="1331" y="604"/>
              <a:ext cx="216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40</a:t>
              </a:r>
              <a:endParaRPr lang="en-US"/>
            </a:p>
          </p:txBody>
        </p:sp>
        <p:sp>
          <p:nvSpPr>
            <p:cNvPr id="17459" name="Rectangle 51"/>
            <p:cNvSpPr>
              <a:spLocks noChangeArrowheads="1"/>
            </p:cNvSpPr>
            <p:nvPr/>
          </p:nvSpPr>
          <p:spPr bwMode="auto">
            <a:xfrm>
              <a:off x="2660" y="3492"/>
              <a:ext cx="1180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Extracellular [Na+]</a:t>
              </a:r>
            </a:p>
          </p:txBody>
        </p:sp>
        <p:sp>
          <p:nvSpPr>
            <p:cNvPr id="17460" name="Rectangle 52"/>
            <p:cNvSpPr>
              <a:spLocks noChangeArrowheads="1"/>
            </p:cNvSpPr>
            <p:nvPr/>
          </p:nvSpPr>
          <p:spPr bwMode="auto">
            <a:xfrm rot="16200000">
              <a:off x="553" y="1806"/>
              <a:ext cx="87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Potential, mV</a:t>
              </a:r>
              <a:endParaRPr lang="en-US"/>
            </a:p>
          </p:txBody>
        </p:sp>
        <p:sp>
          <p:nvSpPr>
            <p:cNvPr id="17462" name="Rectangle 54"/>
            <p:cNvSpPr>
              <a:spLocks noChangeArrowheads="1"/>
            </p:cNvSpPr>
            <p:nvPr/>
          </p:nvSpPr>
          <p:spPr bwMode="auto">
            <a:xfrm>
              <a:off x="2496" y="2640"/>
              <a:ext cx="1847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/>
                <a:t>Resting membrane potential</a:t>
              </a:r>
            </a:p>
          </p:txBody>
        </p:sp>
        <p:sp>
          <p:nvSpPr>
            <p:cNvPr id="17467" name="Rectangle 59"/>
            <p:cNvSpPr>
              <a:spLocks noChangeArrowheads="1"/>
            </p:cNvSpPr>
            <p:nvPr/>
          </p:nvSpPr>
          <p:spPr bwMode="auto">
            <a:xfrm>
              <a:off x="1872" y="960"/>
              <a:ext cx="178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Upshoot of action potential</a:t>
              </a:r>
            </a:p>
          </p:txBody>
        </p:sp>
        <p:sp>
          <p:nvSpPr>
            <p:cNvPr id="17472" name="Rectangle 64"/>
            <p:cNvSpPr>
              <a:spLocks noChangeArrowheads="1"/>
            </p:cNvSpPr>
            <p:nvPr/>
          </p:nvSpPr>
          <p:spPr bwMode="auto">
            <a:xfrm>
              <a:off x="2199" y="3216"/>
              <a:ext cx="21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15</a:t>
              </a:r>
            </a:p>
          </p:txBody>
        </p:sp>
        <p:sp>
          <p:nvSpPr>
            <p:cNvPr id="17474" name="Rectangle 66"/>
            <p:cNvSpPr>
              <a:spLocks noChangeArrowheads="1"/>
            </p:cNvSpPr>
            <p:nvPr/>
          </p:nvSpPr>
          <p:spPr bwMode="auto">
            <a:xfrm>
              <a:off x="3432" y="3216"/>
              <a:ext cx="21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17476" name="Rectangle 68"/>
            <p:cNvSpPr>
              <a:spLocks noChangeArrowheads="1"/>
            </p:cNvSpPr>
            <p:nvPr/>
          </p:nvSpPr>
          <p:spPr bwMode="auto">
            <a:xfrm>
              <a:off x="4079" y="3216"/>
              <a:ext cx="21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50</a:t>
              </a:r>
            </a:p>
          </p:txBody>
        </p:sp>
        <p:sp>
          <p:nvSpPr>
            <p:cNvPr id="17478" name="Rectangle 70"/>
            <p:cNvSpPr>
              <a:spLocks noChangeArrowheads="1"/>
            </p:cNvSpPr>
            <p:nvPr/>
          </p:nvSpPr>
          <p:spPr bwMode="auto">
            <a:xfrm>
              <a:off x="4600" y="3216"/>
              <a:ext cx="292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150</a:t>
              </a:r>
            </a:p>
          </p:txBody>
        </p:sp>
        <p:cxnSp>
          <p:nvCxnSpPr>
            <p:cNvPr id="17479" name="AutoShape 71"/>
            <p:cNvCxnSpPr>
              <a:cxnSpLocks noChangeShapeType="1"/>
              <a:stCxn id="17467" idx="2"/>
              <a:endCxn id="17450" idx="1"/>
            </p:cNvCxnSpPr>
            <p:nvPr/>
          </p:nvCxnSpPr>
          <p:spPr bwMode="auto">
            <a:xfrm>
              <a:off x="2765" y="1196"/>
              <a:ext cx="396" cy="39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3792" y="1710"/>
              <a:ext cx="134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/>
                <a:t>Ventricular myocyte action potential</a:t>
              </a:r>
            </a:p>
          </p:txBody>
        </p:sp>
        <p:cxnSp>
          <p:nvCxnSpPr>
            <p:cNvPr id="17480" name="AutoShape 72"/>
            <p:cNvCxnSpPr>
              <a:cxnSpLocks noChangeShapeType="1"/>
              <a:stCxn id="17462" idx="2"/>
              <a:endCxn id="17449" idx="0"/>
            </p:cNvCxnSpPr>
            <p:nvPr/>
          </p:nvCxnSpPr>
          <p:spPr bwMode="auto">
            <a:xfrm>
              <a:off x="3420" y="2876"/>
              <a:ext cx="73" cy="24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17487" name="AutoShape 79"/>
            <p:cNvCxnSpPr>
              <a:cxnSpLocks noChangeShapeType="1"/>
              <a:stCxn id="17415" idx="1"/>
              <a:endCxn id="17467" idx="2"/>
            </p:cNvCxnSpPr>
            <p:nvPr/>
          </p:nvCxnSpPr>
          <p:spPr bwMode="auto">
            <a:xfrm flipH="1" flipV="1">
              <a:off x="2765" y="1196"/>
              <a:ext cx="204" cy="91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</p:spPr>
        </p:cxnSp>
      </p:grpSp>
      <p:sp>
        <p:nvSpPr>
          <p:cNvPr id="17489" name="Text Box 81"/>
          <p:cNvSpPr txBox="1">
            <a:spLocks noChangeArrowheads="1"/>
          </p:cNvSpPr>
          <p:nvPr/>
        </p:nvSpPr>
        <p:spPr bwMode="auto">
          <a:xfrm>
            <a:off x="685800" y="5762625"/>
            <a:ext cx="80772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en-US" dirty="0"/>
              <a:t>As ECF [Na</a:t>
            </a:r>
            <a:r>
              <a:rPr lang="en-US" baseline="30000" dirty="0"/>
              <a:t>+</a:t>
            </a:r>
            <a:r>
              <a:rPr lang="en-US" dirty="0"/>
              <a:t>] decreases (x axis) the magnitude (height) of the upshoot decreases (y axis) because the Na</a:t>
            </a:r>
            <a:r>
              <a:rPr lang="en-US" baseline="30000" dirty="0"/>
              <a:t>+</a:t>
            </a:r>
            <a:r>
              <a:rPr lang="en-US" dirty="0"/>
              <a:t> concentration gradient across the cell membrane decreases.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6813" y="228600"/>
            <a:ext cx="4192587" cy="382588"/>
          </a:xfrm>
          <a:solidFill>
            <a:schemeClr val="bg1"/>
          </a:solidFill>
          <a:ln/>
        </p:spPr>
        <p:txBody>
          <a:bodyPr>
            <a:spAutoFit/>
          </a:bodyPr>
          <a:lstStyle/>
          <a:p>
            <a:r>
              <a:rPr lang="en-US" sz="1800"/>
              <a:t>All or none law and force of contraction</a:t>
            </a:r>
          </a:p>
        </p:txBody>
      </p:sp>
      <p:graphicFrame>
        <p:nvGraphicFramePr>
          <p:cNvPr id="76828" name="Group 28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8534400" cy="3815715"/>
        </p:xfrm>
        <a:graphic>
          <a:graphicData uri="http://schemas.openxmlformats.org/drawingml/2006/table">
            <a:tbl>
              <a:tblPr/>
              <a:tblGrid>
                <a:gridCol w="4267200"/>
                <a:gridCol w="4267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Skeletal Muscle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Cardiac Muscle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Action potential obeys “all or none” rule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Action potential obeys “all or none” rule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Single APs consistently release the same amount of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from the SR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amount of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released from the SR depends on the level of adrenergic stimulation.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Increased force of contraction occurs by tetany or by recruitment of more motor units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Increased force of contraction occurs by adrenergic stimulation resulting in more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interacting with the contractile mechanism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Extracellular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is not needed for contraction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Extracellular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is necessary for contraction (Ca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-Induced Ca</a:t>
                      </a:r>
                      <a:r>
                        <a:rPr kumimoji="0" lang="en-US" sz="17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++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Release)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6823" name="Text Box 23"/>
          <p:cNvSpPr txBox="1">
            <a:spLocks noChangeArrowheads="1"/>
          </p:cNvSpPr>
          <p:nvPr/>
        </p:nvSpPr>
        <p:spPr bwMode="auto">
          <a:xfrm>
            <a:off x="381000" y="5181600"/>
            <a:ext cx="294322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>
                <a:solidFill>
                  <a:schemeClr val="tx2"/>
                </a:solidFill>
              </a:rPr>
              <a:t>SR = sarcoplasmic reticulum</a:t>
            </a:r>
            <a:endParaRPr lang="en-US" sz="2400">
              <a:latin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2075"/>
            <a:ext cx="6781800" cy="382588"/>
          </a:xfrm>
          <a:solidFill>
            <a:schemeClr val="bg1"/>
          </a:solidFill>
          <a:ln/>
        </p:spPr>
        <p:txBody>
          <a:bodyPr>
            <a:spAutoFit/>
          </a:bodyPr>
          <a:lstStyle/>
          <a:p>
            <a:pPr algn="l"/>
            <a:r>
              <a:rPr lang="en-US" sz="1800"/>
              <a:t>Pacemaker cells in the sino-atrial node set the normal heart rate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381000" y="533400"/>
            <a:ext cx="8458200" cy="22526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/>
              <a:t>The pacemaker potential is a spontaneously depolarizing membrane potential carried by a ”funny” Na</a:t>
            </a:r>
            <a:r>
              <a:rPr lang="en-US" baseline="30000" dirty="0"/>
              <a:t>+</a:t>
            </a:r>
            <a:r>
              <a:rPr lang="en-US" dirty="0"/>
              <a:t> current, I</a:t>
            </a:r>
            <a:r>
              <a:rPr lang="en-US" b="1" baseline="-25000" dirty="0"/>
              <a:t>f</a:t>
            </a:r>
            <a:r>
              <a:rPr lang="en-US" dirty="0"/>
              <a:t>. This current is called “funny” because the responsible channels open as the cell membrane </a:t>
            </a:r>
            <a:r>
              <a:rPr lang="en-US" b="1" dirty="0" err="1"/>
              <a:t>re</a:t>
            </a:r>
            <a:r>
              <a:rPr lang="en-US" dirty="0" err="1"/>
              <a:t>polarizes</a:t>
            </a:r>
            <a:r>
              <a:rPr lang="en-US" dirty="0"/>
              <a:t> (becomes more negative) past –50 mV. Other Na</a:t>
            </a:r>
            <a:r>
              <a:rPr lang="en-US" baseline="30000" dirty="0"/>
              <a:t>+</a:t>
            </a:r>
            <a:r>
              <a:rPr lang="en-US" dirty="0"/>
              <a:t> channels open when the membrane </a:t>
            </a:r>
            <a:r>
              <a:rPr lang="en-US" b="1" i="1" dirty="0"/>
              <a:t>de</a:t>
            </a:r>
            <a:r>
              <a:rPr lang="en-US" dirty="0"/>
              <a:t>polarizes.</a:t>
            </a:r>
          </a:p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/>
              <a:t>The upshoot of the action potential is a calcium current, </a:t>
            </a:r>
            <a:r>
              <a:rPr lang="en-US" dirty="0" err="1"/>
              <a:t>I</a:t>
            </a:r>
            <a:r>
              <a:rPr lang="en-US" b="1" baseline="-25000" dirty="0" err="1"/>
              <a:t>Ca</a:t>
            </a:r>
            <a:r>
              <a:rPr lang="en-US" b="1" baseline="-25000" dirty="0"/>
              <a:t>++</a:t>
            </a:r>
            <a:r>
              <a:rPr lang="en-US" dirty="0"/>
              <a:t>. due to opening of L-type Ca</a:t>
            </a:r>
            <a:r>
              <a:rPr lang="en-US" b="1" baseline="30000" dirty="0"/>
              <a:t>++</a:t>
            </a:r>
            <a:r>
              <a:rPr lang="en-US" dirty="0"/>
              <a:t> channels.</a:t>
            </a:r>
          </a:p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 err="1"/>
              <a:t>Repolarization</a:t>
            </a:r>
            <a:r>
              <a:rPr lang="en-US" dirty="0"/>
              <a:t> is due to an outward K</a:t>
            </a:r>
            <a:r>
              <a:rPr lang="en-US" baseline="30000" dirty="0"/>
              <a:t>+</a:t>
            </a:r>
            <a:r>
              <a:rPr lang="en-US" dirty="0"/>
              <a:t> current, I</a:t>
            </a:r>
            <a:r>
              <a:rPr lang="en-US" b="1" baseline="-25000" dirty="0"/>
              <a:t>K+</a:t>
            </a:r>
            <a:r>
              <a:rPr lang="en-US" dirty="0"/>
              <a:t> due to opening of K</a:t>
            </a:r>
            <a:r>
              <a:rPr lang="en-US" baseline="30000" dirty="0"/>
              <a:t>+</a:t>
            </a:r>
            <a:r>
              <a:rPr lang="en-US" dirty="0"/>
              <a:t> channels.</a:t>
            </a:r>
          </a:p>
        </p:txBody>
      </p:sp>
      <p:grpSp>
        <p:nvGrpSpPr>
          <p:cNvPr id="34902" name="Group 86"/>
          <p:cNvGrpSpPr>
            <a:grpSpLocks/>
          </p:cNvGrpSpPr>
          <p:nvPr/>
        </p:nvGrpSpPr>
        <p:grpSpPr bwMode="auto">
          <a:xfrm>
            <a:off x="1587500" y="2860675"/>
            <a:ext cx="7251700" cy="3830638"/>
            <a:chOff x="1000" y="1802"/>
            <a:chExt cx="4568" cy="2413"/>
          </a:xfrm>
        </p:grpSpPr>
        <p:grpSp>
          <p:nvGrpSpPr>
            <p:cNvPr id="34819" name="Group 3"/>
            <p:cNvGrpSpPr>
              <a:grpSpLocks/>
            </p:cNvGrpSpPr>
            <p:nvPr/>
          </p:nvGrpSpPr>
          <p:grpSpPr bwMode="auto">
            <a:xfrm>
              <a:off x="1539" y="2064"/>
              <a:ext cx="2304" cy="771"/>
              <a:chOff x="1780" y="1248"/>
              <a:chExt cx="3072" cy="1344"/>
            </a:xfrm>
          </p:grpSpPr>
          <p:sp>
            <p:nvSpPr>
              <p:cNvPr id="34820" name="Freeform 4"/>
              <p:cNvSpPr>
                <a:spLocks/>
              </p:cNvSpPr>
              <p:nvPr/>
            </p:nvSpPr>
            <p:spPr bwMode="auto">
              <a:xfrm>
                <a:off x="1780" y="1248"/>
                <a:ext cx="1061" cy="1343"/>
              </a:xfrm>
              <a:custGeom>
                <a:avLst/>
                <a:gdLst/>
                <a:ahLst/>
                <a:cxnLst>
                  <a:cxn ang="0">
                    <a:pos x="0" y="1980"/>
                  </a:cxn>
                  <a:cxn ang="0">
                    <a:pos x="479" y="1716"/>
                  </a:cxn>
                  <a:cxn ang="0">
                    <a:pos x="613" y="1480"/>
                  </a:cxn>
                  <a:cxn ang="0">
                    <a:pos x="869" y="232"/>
                  </a:cxn>
                  <a:cxn ang="0">
                    <a:pos x="1015" y="88"/>
                  </a:cxn>
                  <a:cxn ang="0">
                    <a:pos x="1125" y="376"/>
                  </a:cxn>
                  <a:cxn ang="0">
                    <a:pos x="1345" y="1192"/>
                  </a:cxn>
                  <a:cxn ang="0">
                    <a:pos x="1571" y="1933"/>
                  </a:cxn>
                  <a:cxn ang="0">
                    <a:pos x="1775" y="1933"/>
                  </a:cxn>
                </a:cxnLst>
                <a:rect l="0" t="0" r="r" b="b"/>
                <a:pathLst>
                  <a:path w="1775" h="2056">
                    <a:moveTo>
                      <a:pt x="0" y="1980"/>
                    </a:moveTo>
                    <a:cubicBezTo>
                      <a:pt x="80" y="1936"/>
                      <a:pt x="377" y="1799"/>
                      <a:pt x="479" y="1716"/>
                    </a:cubicBezTo>
                    <a:cubicBezTo>
                      <a:pt x="581" y="1633"/>
                      <a:pt x="548" y="1727"/>
                      <a:pt x="613" y="1480"/>
                    </a:cubicBezTo>
                    <a:cubicBezTo>
                      <a:pt x="678" y="1233"/>
                      <a:pt x="802" y="464"/>
                      <a:pt x="869" y="232"/>
                    </a:cubicBezTo>
                    <a:cubicBezTo>
                      <a:pt x="936" y="0"/>
                      <a:pt x="973" y="64"/>
                      <a:pt x="1015" y="88"/>
                    </a:cubicBezTo>
                    <a:cubicBezTo>
                      <a:pt x="1058" y="112"/>
                      <a:pt x="1070" y="192"/>
                      <a:pt x="1125" y="376"/>
                    </a:cubicBezTo>
                    <a:cubicBezTo>
                      <a:pt x="1180" y="560"/>
                      <a:pt x="1271" y="932"/>
                      <a:pt x="1345" y="1192"/>
                    </a:cubicBezTo>
                    <a:cubicBezTo>
                      <a:pt x="1419" y="1452"/>
                      <a:pt x="1499" y="1810"/>
                      <a:pt x="1571" y="1933"/>
                    </a:cubicBezTo>
                    <a:cubicBezTo>
                      <a:pt x="1643" y="2056"/>
                      <a:pt x="1733" y="1933"/>
                      <a:pt x="1775" y="1933"/>
                    </a:cubicBez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4821" name="Freeform 5"/>
              <p:cNvSpPr>
                <a:spLocks/>
              </p:cNvSpPr>
              <p:nvPr/>
            </p:nvSpPr>
            <p:spPr bwMode="auto">
              <a:xfrm>
                <a:off x="2780" y="1291"/>
                <a:ext cx="1061" cy="1301"/>
              </a:xfrm>
              <a:custGeom>
                <a:avLst/>
                <a:gdLst/>
                <a:ahLst/>
                <a:cxnLst>
                  <a:cxn ang="0">
                    <a:pos x="0" y="1251"/>
                  </a:cxn>
                  <a:cxn ang="0">
                    <a:pos x="145" y="1173"/>
                  </a:cxn>
                  <a:cxn ang="0">
                    <a:pos x="282" y="1086"/>
                  </a:cxn>
                  <a:cxn ang="0">
                    <a:pos x="340" y="1039"/>
                  </a:cxn>
                  <a:cxn ang="0">
                    <a:pos x="366" y="925"/>
                  </a:cxn>
                  <a:cxn ang="0">
                    <a:pos x="448" y="461"/>
                  </a:cxn>
                  <a:cxn ang="0">
                    <a:pos x="519" y="110"/>
                  </a:cxn>
                  <a:cxn ang="0">
                    <a:pos x="607" y="15"/>
                  </a:cxn>
                  <a:cxn ang="0">
                    <a:pos x="672" y="204"/>
                  </a:cxn>
                  <a:cxn ang="0">
                    <a:pos x="804" y="737"/>
                  </a:cxn>
                  <a:cxn ang="0">
                    <a:pos x="939" y="1221"/>
                  </a:cxn>
                  <a:cxn ang="0">
                    <a:pos x="1061" y="1221"/>
                  </a:cxn>
                </a:cxnLst>
                <a:rect l="0" t="0" r="r" b="b"/>
                <a:pathLst>
                  <a:path w="1061" h="1301">
                    <a:moveTo>
                      <a:pt x="0" y="1251"/>
                    </a:moveTo>
                    <a:cubicBezTo>
                      <a:pt x="24" y="1238"/>
                      <a:pt x="98" y="1200"/>
                      <a:pt x="145" y="1173"/>
                    </a:cubicBezTo>
                    <a:cubicBezTo>
                      <a:pt x="192" y="1146"/>
                      <a:pt x="250" y="1108"/>
                      <a:pt x="282" y="1086"/>
                    </a:cubicBezTo>
                    <a:cubicBezTo>
                      <a:pt x="314" y="1064"/>
                      <a:pt x="326" y="1066"/>
                      <a:pt x="340" y="1039"/>
                    </a:cubicBezTo>
                    <a:cubicBezTo>
                      <a:pt x="354" y="1012"/>
                      <a:pt x="348" y="1021"/>
                      <a:pt x="366" y="925"/>
                    </a:cubicBezTo>
                    <a:cubicBezTo>
                      <a:pt x="384" y="829"/>
                      <a:pt x="423" y="597"/>
                      <a:pt x="448" y="461"/>
                    </a:cubicBezTo>
                    <a:cubicBezTo>
                      <a:pt x="473" y="325"/>
                      <a:pt x="492" y="184"/>
                      <a:pt x="519" y="110"/>
                    </a:cubicBezTo>
                    <a:cubicBezTo>
                      <a:pt x="546" y="36"/>
                      <a:pt x="582" y="0"/>
                      <a:pt x="607" y="15"/>
                    </a:cubicBezTo>
                    <a:cubicBezTo>
                      <a:pt x="632" y="31"/>
                      <a:pt x="640" y="83"/>
                      <a:pt x="672" y="204"/>
                    </a:cubicBezTo>
                    <a:cubicBezTo>
                      <a:pt x="705" y="324"/>
                      <a:pt x="760" y="567"/>
                      <a:pt x="804" y="737"/>
                    </a:cubicBezTo>
                    <a:cubicBezTo>
                      <a:pt x="848" y="906"/>
                      <a:pt x="896" y="1140"/>
                      <a:pt x="939" y="1221"/>
                    </a:cubicBezTo>
                    <a:cubicBezTo>
                      <a:pt x="982" y="1301"/>
                      <a:pt x="1036" y="1221"/>
                      <a:pt x="1061" y="1221"/>
                    </a:cubicBez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4822" name="Freeform 6"/>
              <p:cNvSpPr>
                <a:spLocks/>
              </p:cNvSpPr>
              <p:nvPr/>
            </p:nvSpPr>
            <p:spPr bwMode="auto">
              <a:xfrm>
                <a:off x="3791" y="1248"/>
                <a:ext cx="1061" cy="1343"/>
              </a:xfrm>
              <a:custGeom>
                <a:avLst/>
                <a:gdLst/>
                <a:ahLst/>
                <a:cxnLst>
                  <a:cxn ang="0">
                    <a:pos x="0" y="1980"/>
                  </a:cxn>
                  <a:cxn ang="0">
                    <a:pos x="479" y="1716"/>
                  </a:cxn>
                  <a:cxn ang="0">
                    <a:pos x="613" y="1480"/>
                  </a:cxn>
                  <a:cxn ang="0">
                    <a:pos x="869" y="232"/>
                  </a:cxn>
                  <a:cxn ang="0">
                    <a:pos x="1015" y="88"/>
                  </a:cxn>
                  <a:cxn ang="0">
                    <a:pos x="1125" y="376"/>
                  </a:cxn>
                  <a:cxn ang="0">
                    <a:pos x="1345" y="1192"/>
                  </a:cxn>
                  <a:cxn ang="0">
                    <a:pos x="1571" y="1933"/>
                  </a:cxn>
                  <a:cxn ang="0">
                    <a:pos x="1775" y="1933"/>
                  </a:cxn>
                </a:cxnLst>
                <a:rect l="0" t="0" r="r" b="b"/>
                <a:pathLst>
                  <a:path w="1775" h="2056">
                    <a:moveTo>
                      <a:pt x="0" y="1980"/>
                    </a:moveTo>
                    <a:cubicBezTo>
                      <a:pt x="80" y="1936"/>
                      <a:pt x="377" y="1799"/>
                      <a:pt x="479" y="1716"/>
                    </a:cubicBezTo>
                    <a:cubicBezTo>
                      <a:pt x="581" y="1633"/>
                      <a:pt x="548" y="1727"/>
                      <a:pt x="613" y="1480"/>
                    </a:cubicBezTo>
                    <a:cubicBezTo>
                      <a:pt x="678" y="1233"/>
                      <a:pt x="802" y="464"/>
                      <a:pt x="869" y="232"/>
                    </a:cubicBezTo>
                    <a:cubicBezTo>
                      <a:pt x="936" y="0"/>
                      <a:pt x="973" y="64"/>
                      <a:pt x="1015" y="88"/>
                    </a:cubicBezTo>
                    <a:cubicBezTo>
                      <a:pt x="1058" y="112"/>
                      <a:pt x="1070" y="192"/>
                      <a:pt x="1125" y="376"/>
                    </a:cubicBezTo>
                    <a:cubicBezTo>
                      <a:pt x="1180" y="560"/>
                      <a:pt x="1271" y="932"/>
                      <a:pt x="1345" y="1192"/>
                    </a:cubicBezTo>
                    <a:cubicBezTo>
                      <a:pt x="1419" y="1452"/>
                      <a:pt x="1499" y="1810"/>
                      <a:pt x="1571" y="1933"/>
                    </a:cubicBezTo>
                    <a:cubicBezTo>
                      <a:pt x="1643" y="2056"/>
                      <a:pt x="1733" y="1933"/>
                      <a:pt x="1775" y="1933"/>
                    </a:cubicBezTo>
                  </a:path>
                </a:pathLst>
              </a:custGeom>
              <a:noFill/>
              <a:ln w="381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34850" name="Freeform 34"/>
            <p:cNvSpPr>
              <a:spLocks/>
            </p:cNvSpPr>
            <p:nvPr/>
          </p:nvSpPr>
          <p:spPr bwMode="auto">
            <a:xfrm>
              <a:off x="1491" y="2688"/>
              <a:ext cx="2337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152" y="0"/>
                </a:cxn>
                <a:cxn ang="0">
                  <a:pos x="2337" y="1"/>
                </a:cxn>
              </a:cxnLst>
              <a:rect l="0" t="0" r="r" b="b"/>
              <a:pathLst>
                <a:path w="2337" h="1">
                  <a:moveTo>
                    <a:pt x="0" y="1"/>
                  </a:moveTo>
                  <a:lnTo>
                    <a:pt x="2152" y="0"/>
                  </a:lnTo>
                  <a:lnTo>
                    <a:pt x="2337" y="1"/>
                  </a:lnTo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prstDash val="dash"/>
              <a:round/>
              <a:headEnd/>
              <a:tailEnd type="none" w="med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4879" name="Group 63"/>
            <p:cNvGrpSpPr>
              <a:grpSpLocks/>
            </p:cNvGrpSpPr>
            <p:nvPr/>
          </p:nvGrpSpPr>
          <p:grpSpPr bwMode="auto">
            <a:xfrm>
              <a:off x="1116" y="1802"/>
              <a:ext cx="378" cy="1373"/>
              <a:chOff x="825" y="1802"/>
              <a:chExt cx="378" cy="1373"/>
            </a:xfrm>
          </p:grpSpPr>
          <p:sp>
            <p:nvSpPr>
              <p:cNvPr id="34851" name="Line 35"/>
              <p:cNvSpPr>
                <a:spLocks noChangeShapeType="1"/>
              </p:cNvSpPr>
              <p:nvPr/>
            </p:nvSpPr>
            <p:spPr bwMode="auto">
              <a:xfrm>
                <a:off x="1203" y="1885"/>
                <a:ext cx="0" cy="120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2" name="Text Box 36"/>
              <p:cNvSpPr txBox="1">
                <a:spLocks noChangeArrowheads="1"/>
              </p:cNvSpPr>
              <p:nvPr/>
            </p:nvSpPr>
            <p:spPr bwMode="auto">
              <a:xfrm>
                <a:off x="939" y="1802"/>
                <a:ext cx="187" cy="212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  <a:miter lim="800000"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0</a:t>
                </a:r>
              </a:p>
            </p:txBody>
          </p:sp>
          <p:sp>
            <p:nvSpPr>
              <p:cNvPr id="34853" name="Text Box 37"/>
              <p:cNvSpPr txBox="1">
                <a:spLocks noChangeArrowheads="1"/>
              </p:cNvSpPr>
              <p:nvPr/>
            </p:nvSpPr>
            <p:spPr bwMode="auto">
              <a:xfrm>
                <a:off x="825" y="2092"/>
                <a:ext cx="301" cy="212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  <a:miter lim="800000"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-20</a:t>
                </a:r>
              </a:p>
            </p:txBody>
          </p:sp>
          <p:sp>
            <p:nvSpPr>
              <p:cNvPr id="34854" name="Text Box 38"/>
              <p:cNvSpPr txBox="1">
                <a:spLocks noChangeArrowheads="1"/>
              </p:cNvSpPr>
              <p:nvPr/>
            </p:nvSpPr>
            <p:spPr bwMode="auto">
              <a:xfrm>
                <a:off x="825" y="2672"/>
                <a:ext cx="301" cy="212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  <a:miter lim="800000"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-60</a:t>
                </a:r>
              </a:p>
            </p:txBody>
          </p:sp>
          <p:sp>
            <p:nvSpPr>
              <p:cNvPr id="34855" name="Text Box 39"/>
              <p:cNvSpPr txBox="1">
                <a:spLocks noChangeArrowheads="1"/>
              </p:cNvSpPr>
              <p:nvPr/>
            </p:nvSpPr>
            <p:spPr bwMode="auto">
              <a:xfrm>
                <a:off x="825" y="2382"/>
                <a:ext cx="301" cy="212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  <a:miter lim="800000"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-40</a:t>
                </a:r>
              </a:p>
            </p:txBody>
          </p:sp>
          <p:sp>
            <p:nvSpPr>
              <p:cNvPr id="34856" name="Text Box 40"/>
              <p:cNvSpPr txBox="1">
                <a:spLocks noChangeArrowheads="1"/>
              </p:cNvSpPr>
              <p:nvPr/>
            </p:nvSpPr>
            <p:spPr bwMode="auto">
              <a:xfrm>
                <a:off x="825" y="2962"/>
                <a:ext cx="301" cy="213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  <a:miter lim="800000"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-80</a:t>
                </a:r>
              </a:p>
            </p:txBody>
          </p:sp>
          <p:sp>
            <p:nvSpPr>
              <p:cNvPr id="34858" name="Line 42"/>
              <p:cNvSpPr>
                <a:spLocks noChangeShapeType="1"/>
              </p:cNvSpPr>
              <p:nvPr/>
            </p:nvSpPr>
            <p:spPr bwMode="auto">
              <a:xfrm>
                <a:off x="1104" y="1893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0" name="Line 44"/>
              <p:cNvSpPr>
                <a:spLocks noChangeShapeType="1"/>
              </p:cNvSpPr>
              <p:nvPr/>
            </p:nvSpPr>
            <p:spPr bwMode="auto">
              <a:xfrm>
                <a:off x="1104" y="2186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1" name="Line 45"/>
              <p:cNvSpPr>
                <a:spLocks noChangeShapeType="1"/>
              </p:cNvSpPr>
              <p:nvPr/>
            </p:nvSpPr>
            <p:spPr bwMode="auto">
              <a:xfrm>
                <a:off x="1104" y="2479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2" name="Line 46"/>
              <p:cNvSpPr>
                <a:spLocks noChangeShapeType="1"/>
              </p:cNvSpPr>
              <p:nvPr/>
            </p:nvSpPr>
            <p:spPr bwMode="auto">
              <a:xfrm>
                <a:off x="1104" y="2772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3" name="Line 47"/>
              <p:cNvSpPr>
                <a:spLocks noChangeShapeType="1"/>
              </p:cNvSpPr>
              <p:nvPr/>
            </p:nvSpPr>
            <p:spPr bwMode="auto">
              <a:xfrm>
                <a:off x="1104" y="3065"/>
                <a:ext cx="9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4867" name="Text Box 51"/>
            <p:cNvSpPr txBox="1">
              <a:spLocks noChangeArrowheads="1"/>
            </p:cNvSpPr>
            <p:nvPr/>
          </p:nvSpPr>
          <p:spPr bwMode="auto">
            <a:xfrm>
              <a:off x="4217" y="2573"/>
              <a:ext cx="135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Aft>
                  <a:spcPct val="30000"/>
                </a:spcAft>
              </a:pPr>
              <a:r>
                <a:rPr lang="en-US"/>
                <a:t>Threshold – 55 mV</a:t>
              </a:r>
            </a:p>
          </p:txBody>
        </p:sp>
        <p:cxnSp>
          <p:nvCxnSpPr>
            <p:cNvPr id="34868" name="AutoShape 52"/>
            <p:cNvCxnSpPr>
              <a:cxnSpLocks noChangeShapeType="1"/>
              <a:stCxn id="34867" idx="1"/>
              <a:endCxn id="34850" idx="2"/>
            </p:cNvCxnSpPr>
            <p:nvPr/>
          </p:nvCxnSpPr>
          <p:spPr bwMode="auto">
            <a:xfrm flipH="1">
              <a:off x="3833" y="2689"/>
              <a:ext cx="379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med"/>
            </a:ln>
            <a:effectLst/>
          </p:spPr>
        </p:cxnSp>
        <p:sp>
          <p:nvSpPr>
            <p:cNvPr id="34874" name="Line 58"/>
            <p:cNvSpPr>
              <a:spLocks noChangeShapeType="1"/>
            </p:cNvSpPr>
            <p:nvPr/>
          </p:nvSpPr>
          <p:spPr bwMode="auto">
            <a:xfrm>
              <a:off x="2163" y="2592"/>
              <a:ext cx="0" cy="7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70" name="Freeform 54"/>
            <p:cNvSpPr>
              <a:spLocks/>
            </p:cNvSpPr>
            <p:nvPr/>
          </p:nvSpPr>
          <p:spPr bwMode="auto">
            <a:xfrm>
              <a:off x="2511" y="3469"/>
              <a:ext cx="369" cy="743"/>
            </a:xfrm>
            <a:custGeom>
              <a:avLst/>
              <a:gdLst/>
              <a:ahLst/>
              <a:cxnLst>
                <a:cxn ang="0">
                  <a:pos x="369" y="0"/>
                </a:cxn>
                <a:cxn ang="0">
                  <a:pos x="312" y="119"/>
                </a:cxn>
                <a:cxn ang="0">
                  <a:pos x="264" y="407"/>
                </a:cxn>
                <a:cxn ang="0">
                  <a:pos x="216" y="695"/>
                </a:cxn>
                <a:cxn ang="0">
                  <a:pos x="120" y="695"/>
                </a:cxn>
                <a:cxn ang="0">
                  <a:pos x="87" y="457"/>
                </a:cxn>
                <a:cxn ang="0">
                  <a:pos x="51" y="140"/>
                </a:cxn>
                <a:cxn ang="0">
                  <a:pos x="0" y="5"/>
                </a:cxn>
              </a:cxnLst>
              <a:rect l="0" t="0" r="r" b="b"/>
              <a:pathLst>
                <a:path w="369" h="743">
                  <a:moveTo>
                    <a:pt x="369" y="0"/>
                  </a:moveTo>
                  <a:cubicBezTo>
                    <a:pt x="360" y="20"/>
                    <a:pt x="329" y="51"/>
                    <a:pt x="312" y="119"/>
                  </a:cubicBezTo>
                  <a:cubicBezTo>
                    <a:pt x="295" y="187"/>
                    <a:pt x="280" y="311"/>
                    <a:pt x="264" y="407"/>
                  </a:cubicBezTo>
                  <a:cubicBezTo>
                    <a:pt x="248" y="503"/>
                    <a:pt x="240" y="647"/>
                    <a:pt x="216" y="695"/>
                  </a:cubicBezTo>
                  <a:cubicBezTo>
                    <a:pt x="192" y="743"/>
                    <a:pt x="141" y="734"/>
                    <a:pt x="120" y="695"/>
                  </a:cubicBezTo>
                  <a:cubicBezTo>
                    <a:pt x="99" y="656"/>
                    <a:pt x="98" y="549"/>
                    <a:pt x="87" y="457"/>
                  </a:cubicBezTo>
                  <a:cubicBezTo>
                    <a:pt x="76" y="365"/>
                    <a:pt x="66" y="215"/>
                    <a:pt x="51" y="140"/>
                  </a:cubicBezTo>
                  <a:cubicBezTo>
                    <a:pt x="36" y="65"/>
                    <a:pt x="11" y="33"/>
                    <a:pt x="0" y="5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71" name="Freeform 55"/>
            <p:cNvSpPr>
              <a:spLocks/>
            </p:cNvSpPr>
            <p:nvPr/>
          </p:nvSpPr>
          <p:spPr bwMode="auto">
            <a:xfrm>
              <a:off x="2163" y="3469"/>
              <a:ext cx="395" cy="6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9" y="59"/>
                </a:cxn>
                <a:cxn ang="0">
                  <a:pos x="286" y="54"/>
                </a:cxn>
                <a:cxn ang="0">
                  <a:pos x="395" y="0"/>
                </a:cxn>
              </a:cxnLst>
              <a:rect l="0" t="0" r="r" b="b"/>
              <a:pathLst>
                <a:path w="395" h="68">
                  <a:moveTo>
                    <a:pt x="0" y="1"/>
                  </a:moveTo>
                  <a:cubicBezTo>
                    <a:pt x="18" y="11"/>
                    <a:pt x="61" y="50"/>
                    <a:pt x="109" y="59"/>
                  </a:cubicBezTo>
                  <a:cubicBezTo>
                    <a:pt x="157" y="68"/>
                    <a:pt x="238" y="64"/>
                    <a:pt x="286" y="54"/>
                  </a:cubicBezTo>
                  <a:cubicBezTo>
                    <a:pt x="334" y="44"/>
                    <a:pt x="372" y="11"/>
                    <a:pt x="395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75" name="Freeform 59"/>
            <p:cNvSpPr>
              <a:spLocks/>
            </p:cNvSpPr>
            <p:nvPr/>
          </p:nvSpPr>
          <p:spPr bwMode="auto">
            <a:xfrm>
              <a:off x="2544" y="3216"/>
              <a:ext cx="757" cy="246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144" y="102"/>
                </a:cxn>
                <a:cxn ang="0">
                  <a:pos x="336" y="6"/>
                </a:cxn>
                <a:cxn ang="0">
                  <a:pos x="538" y="137"/>
                </a:cxn>
                <a:cxn ang="0">
                  <a:pos x="652" y="209"/>
                </a:cxn>
                <a:cxn ang="0">
                  <a:pos x="757" y="242"/>
                </a:cxn>
              </a:cxnLst>
              <a:rect l="0" t="0" r="r" b="b"/>
              <a:pathLst>
                <a:path w="757" h="246">
                  <a:moveTo>
                    <a:pt x="0" y="246"/>
                  </a:moveTo>
                  <a:cubicBezTo>
                    <a:pt x="44" y="194"/>
                    <a:pt x="88" y="142"/>
                    <a:pt x="144" y="102"/>
                  </a:cubicBezTo>
                  <a:cubicBezTo>
                    <a:pt x="200" y="62"/>
                    <a:pt x="270" y="0"/>
                    <a:pt x="336" y="6"/>
                  </a:cubicBezTo>
                  <a:cubicBezTo>
                    <a:pt x="402" y="12"/>
                    <a:pt x="485" y="103"/>
                    <a:pt x="538" y="137"/>
                  </a:cubicBezTo>
                  <a:cubicBezTo>
                    <a:pt x="591" y="171"/>
                    <a:pt x="616" y="192"/>
                    <a:pt x="652" y="209"/>
                  </a:cubicBezTo>
                  <a:cubicBezTo>
                    <a:pt x="688" y="226"/>
                    <a:pt x="735" y="235"/>
                    <a:pt x="757" y="242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77" name="Line 61"/>
            <p:cNvSpPr>
              <a:spLocks noChangeShapeType="1"/>
            </p:cNvSpPr>
            <p:nvPr/>
          </p:nvSpPr>
          <p:spPr bwMode="auto">
            <a:xfrm>
              <a:off x="2547" y="2592"/>
              <a:ext cx="0" cy="7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40" name="Line 24"/>
            <p:cNvSpPr>
              <a:spLocks noChangeShapeType="1"/>
            </p:cNvSpPr>
            <p:nvPr/>
          </p:nvSpPr>
          <p:spPr bwMode="auto">
            <a:xfrm flipV="1">
              <a:off x="1000" y="3469"/>
              <a:ext cx="2408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85" name="Text Box 69"/>
            <p:cNvSpPr txBox="1">
              <a:spLocks noChangeArrowheads="1"/>
            </p:cNvSpPr>
            <p:nvPr/>
          </p:nvSpPr>
          <p:spPr bwMode="auto">
            <a:xfrm>
              <a:off x="1090" y="3216"/>
              <a:ext cx="590" cy="212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r>
                <a:rPr lang="en-US" sz="1600"/>
                <a:t>outward</a:t>
              </a:r>
            </a:p>
          </p:txBody>
        </p:sp>
        <p:sp>
          <p:nvSpPr>
            <p:cNvPr id="34886" name="Text Box 70"/>
            <p:cNvSpPr txBox="1">
              <a:spLocks noChangeArrowheads="1"/>
            </p:cNvSpPr>
            <p:nvPr/>
          </p:nvSpPr>
          <p:spPr bwMode="auto">
            <a:xfrm>
              <a:off x="1090" y="3484"/>
              <a:ext cx="502" cy="212"/>
            </a:xfrm>
            <a:prstGeom prst="rect">
              <a:avLst/>
            </a:prstGeom>
            <a:solidFill>
              <a:schemeClr val="bg1"/>
            </a:solidFill>
            <a:ln w="15875">
              <a:noFill/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r>
                <a:rPr lang="en-US" sz="1600"/>
                <a:t>inward</a:t>
              </a:r>
            </a:p>
          </p:txBody>
        </p:sp>
        <p:sp>
          <p:nvSpPr>
            <p:cNvPr id="34887" name="Line 71"/>
            <p:cNvSpPr>
              <a:spLocks noChangeShapeType="1"/>
            </p:cNvSpPr>
            <p:nvPr/>
          </p:nvSpPr>
          <p:spPr bwMode="auto">
            <a:xfrm flipV="1">
              <a:off x="1048" y="3216"/>
              <a:ext cx="0" cy="2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med"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4888" name="Line 72"/>
            <p:cNvSpPr>
              <a:spLocks noChangeShapeType="1"/>
            </p:cNvSpPr>
            <p:nvPr/>
          </p:nvSpPr>
          <p:spPr bwMode="auto">
            <a:xfrm>
              <a:off x="1048" y="3456"/>
              <a:ext cx="0" cy="2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med"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4889" name="Text Box 73"/>
            <p:cNvSpPr txBox="1">
              <a:spLocks noChangeArrowheads="1"/>
            </p:cNvSpPr>
            <p:nvPr/>
          </p:nvSpPr>
          <p:spPr bwMode="auto">
            <a:xfrm>
              <a:off x="3120" y="3984"/>
              <a:ext cx="32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Ca++</a:t>
              </a:r>
            </a:p>
          </p:txBody>
        </p:sp>
        <p:sp>
          <p:nvSpPr>
            <p:cNvPr id="34890" name="Text Box 74"/>
            <p:cNvSpPr txBox="1">
              <a:spLocks noChangeArrowheads="1"/>
            </p:cNvSpPr>
            <p:nvPr/>
          </p:nvSpPr>
          <p:spPr bwMode="auto">
            <a:xfrm>
              <a:off x="3408" y="3072"/>
              <a:ext cx="21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K+</a:t>
              </a:r>
            </a:p>
          </p:txBody>
        </p:sp>
        <p:sp>
          <p:nvSpPr>
            <p:cNvPr id="34891" name="Text Box 75"/>
            <p:cNvSpPr txBox="1">
              <a:spLocks noChangeArrowheads="1"/>
            </p:cNvSpPr>
            <p:nvPr/>
          </p:nvSpPr>
          <p:spPr bwMode="auto">
            <a:xfrm>
              <a:off x="2112" y="3840"/>
              <a:ext cx="13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I</a:t>
              </a:r>
              <a:r>
                <a:rPr lang="en-US" baseline="-25000"/>
                <a:t>f</a:t>
              </a:r>
            </a:p>
          </p:txBody>
        </p:sp>
        <p:cxnSp>
          <p:nvCxnSpPr>
            <p:cNvPr id="34892" name="AutoShape 76"/>
            <p:cNvCxnSpPr>
              <a:cxnSpLocks noChangeShapeType="1"/>
              <a:stCxn id="34889" idx="1"/>
              <a:endCxn id="34870" idx="2"/>
            </p:cNvCxnSpPr>
            <p:nvPr/>
          </p:nvCxnSpPr>
          <p:spPr bwMode="auto">
            <a:xfrm flipH="1" flipV="1">
              <a:off x="2780" y="3876"/>
              <a:ext cx="335" cy="22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med"/>
            </a:ln>
            <a:effectLst/>
          </p:spPr>
        </p:cxnSp>
        <p:cxnSp>
          <p:nvCxnSpPr>
            <p:cNvPr id="34893" name="AutoShape 77"/>
            <p:cNvCxnSpPr>
              <a:cxnSpLocks noChangeShapeType="1"/>
              <a:stCxn id="34891" idx="0"/>
              <a:endCxn id="34871" idx="1"/>
            </p:cNvCxnSpPr>
            <p:nvPr/>
          </p:nvCxnSpPr>
          <p:spPr bwMode="auto">
            <a:xfrm flipV="1">
              <a:off x="2177" y="3528"/>
              <a:ext cx="90" cy="30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med"/>
            </a:ln>
            <a:effectLst/>
          </p:spPr>
        </p:cxnSp>
        <p:cxnSp>
          <p:nvCxnSpPr>
            <p:cNvPr id="34894" name="AutoShape 78"/>
            <p:cNvCxnSpPr>
              <a:cxnSpLocks noChangeShapeType="1"/>
              <a:stCxn id="34890" idx="1"/>
              <a:endCxn id="34875" idx="3"/>
            </p:cNvCxnSpPr>
            <p:nvPr/>
          </p:nvCxnSpPr>
          <p:spPr bwMode="auto">
            <a:xfrm flipH="1">
              <a:off x="3087" y="3188"/>
              <a:ext cx="316" cy="16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med"/>
            </a:ln>
            <a:effectLst/>
          </p:spPr>
        </p:cxnSp>
        <p:sp>
          <p:nvSpPr>
            <p:cNvPr id="34901" name="Text Box 85"/>
            <p:cNvSpPr txBox="1">
              <a:spLocks noChangeArrowheads="1"/>
            </p:cNvSpPr>
            <p:nvPr/>
          </p:nvSpPr>
          <p:spPr bwMode="auto">
            <a:xfrm>
              <a:off x="3984" y="3216"/>
              <a:ext cx="96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Aft>
                  <a:spcPct val="30000"/>
                </a:spcAft>
              </a:pPr>
              <a:r>
                <a:rPr lang="en-US"/>
                <a:t>Ionic currents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166688"/>
            <a:ext cx="3200400" cy="382587"/>
          </a:xfrm>
          <a:solidFill>
            <a:schemeClr val="bg1"/>
          </a:solidFill>
          <a:ln cap="flat"/>
        </p:spPr>
        <p:txBody>
          <a:bodyPr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</a:rPr>
              <a:t>Path of excitation in the heart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04800" y="922338"/>
            <a:ext cx="4340225" cy="5014912"/>
            <a:chOff x="304800" y="922338"/>
            <a:chExt cx="4340225" cy="5014912"/>
          </a:xfrm>
        </p:grpSpPr>
        <p:sp>
          <p:nvSpPr>
            <p:cNvPr id="62467" name="Text Box 3"/>
            <p:cNvSpPr txBox="1">
              <a:spLocks noChangeArrowheads="1"/>
            </p:cNvSpPr>
            <p:nvPr/>
          </p:nvSpPr>
          <p:spPr bwMode="auto">
            <a:xfrm>
              <a:off x="304800" y="922338"/>
              <a:ext cx="4340225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/>
                <a:t>Sino-atrial node originates action potentials</a:t>
              </a:r>
            </a:p>
          </p:txBody>
        </p:sp>
        <p:sp>
          <p:nvSpPr>
            <p:cNvPr id="62468" name="Text Box 4"/>
            <p:cNvSpPr txBox="1">
              <a:spLocks noChangeArrowheads="1"/>
            </p:cNvSpPr>
            <p:nvPr/>
          </p:nvSpPr>
          <p:spPr bwMode="auto">
            <a:xfrm>
              <a:off x="1641475" y="1701800"/>
              <a:ext cx="166528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 dirty="0"/>
                <a:t>Atrial myocytes</a:t>
              </a:r>
            </a:p>
          </p:txBody>
        </p:sp>
        <p:sp>
          <p:nvSpPr>
            <p:cNvPr id="62469" name="Text Box 5"/>
            <p:cNvSpPr txBox="1">
              <a:spLocks noChangeArrowheads="1"/>
            </p:cNvSpPr>
            <p:nvPr/>
          </p:nvSpPr>
          <p:spPr bwMode="auto">
            <a:xfrm>
              <a:off x="1382713" y="2481263"/>
              <a:ext cx="21844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/>
                <a:t>Atrioventricular node</a:t>
              </a:r>
            </a:p>
          </p:txBody>
        </p:sp>
        <p:sp>
          <p:nvSpPr>
            <p:cNvPr id="62470" name="Text Box 6"/>
            <p:cNvSpPr txBox="1">
              <a:spLocks noChangeArrowheads="1"/>
            </p:cNvSpPr>
            <p:nvPr/>
          </p:nvSpPr>
          <p:spPr bwMode="auto">
            <a:xfrm>
              <a:off x="1730375" y="3262313"/>
              <a:ext cx="1487488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/>
                <a:t>Bundle of His</a:t>
              </a:r>
            </a:p>
          </p:txBody>
        </p:sp>
        <p:sp>
          <p:nvSpPr>
            <p:cNvPr id="62471" name="Text Box 7"/>
            <p:cNvSpPr txBox="1">
              <a:spLocks noChangeArrowheads="1"/>
            </p:cNvSpPr>
            <p:nvPr/>
          </p:nvSpPr>
          <p:spPr bwMode="auto">
            <a:xfrm>
              <a:off x="1014413" y="4033838"/>
              <a:ext cx="29210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/>
                <a:t>Right &amp; left bundle branches</a:t>
              </a:r>
            </a:p>
          </p:txBody>
        </p:sp>
        <p:sp>
          <p:nvSpPr>
            <p:cNvPr id="62472" name="Text Box 8"/>
            <p:cNvSpPr txBox="1">
              <a:spLocks noChangeArrowheads="1"/>
            </p:cNvSpPr>
            <p:nvPr/>
          </p:nvSpPr>
          <p:spPr bwMode="auto">
            <a:xfrm>
              <a:off x="1371600" y="5570538"/>
              <a:ext cx="2206625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 dirty="0"/>
                <a:t>Ventricular myocytes</a:t>
              </a:r>
            </a:p>
          </p:txBody>
        </p:sp>
        <p:sp>
          <p:nvSpPr>
            <p:cNvPr id="62473" name="Text Box 9"/>
            <p:cNvSpPr txBox="1">
              <a:spLocks noChangeArrowheads="1"/>
            </p:cNvSpPr>
            <p:nvPr/>
          </p:nvSpPr>
          <p:spPr bwMode="auto">
            <a:xfrm>
              <a:off x="1689100" y="4797425"/>
              <a:ext cx="15700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  <a:effectLst/>
          </p:spPr>
          <p:txBody>
            <a:bodyPr wrap="none" anchor="ctr" anchorCtr="1">
              <a:spAutoFit/>
            </a:bodyPr>
            <a:lstStyle/>
            <a:p>
              <a:pPr algn="l" eaLnBrk="0" hangingPunct="0"/>
              <a:r>
                <a:rPr lang="en-US"/>
                <a:t>Purkinje fibers</a:t>
              </a:r>
            </a:p>
          </p:txBody>
        </p:sp>
        <p:cxnSp>
          <p:nvCxnSpPr>
            <p:cNvPr id="62474" name="AutoShape 10"/>
            <p:cNvCxnSpPr>
              <a:cxnSpLocks noChangeShapeType="1"/>
              <a:stCxn id="62467" idx="2"/>
              <a:endCxn id="62468" idx="0"/>
            </p:cNvCxnSpPr>
            <p:nvPr/>
          </p:nvCxnSpPr>
          <p:spPr bwMode="auto">
            <a:xfrm>
              <a:off x="2474913" y="1296988"/>
              <a:ext cx="0" cy="39687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2475" name="AutoShape 11"/>
            <p:cNvCxnSpPr>
              <a:cxnSpLocks noChangeShapeType="1"/>
              <a:stCxn id="62469" idx="2"/>
              <a:endCxn id="62470" idx="0"/>
            </p:cNvCxnSpPr>
            <p:nvPr/>
          </p:nvCxnSpPr>
          <p:spPr bwMode="auto">
            <a:xfrm>
              <a:off x="2474913" y="2855913"/>
              <a:ext cx="0" cy="39846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2476" name="AutoShape 12"/>
            <p:cNvCxnSpPr>
              <a:cxnSpLocks noChangeShapeType="1"/>
              <a:stCxn id="62470" idx="2"/>
              <a:endCxn id="62471" idx="0"/>
            </p:cNvCxnSpPr>
            <p:nvPr/>
          </p:nvCxnSpPr>
          <p:spPr bwMode="auto">
            <a:xfrm>
              <a:off x="2474913" y="3636963"/>
              <a:ext cx="0" cy="38893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2477" name="AutoShape 13"/>
            <p:cNvCxnSpPr>
              <a:cxnSpLocks noChangeShapeType="1"/>
              <a:stCxn id="62471" idx="2"/>
              <a:endCxn id="62473" idx="0"/>
            </p:cNvCxnSpPr>
            <p:nvPr/>
          </p:nvCxnSpPr>
          <p:spPr bwMode="auto">
            <a:xfrm>
              <a:off x="2474913" y="4408488"/>
              <a:ext cx="0" cy="3810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2478" name="AutoShape 14"/>
            <p:cNvCxnSpPr>
              <a:cxnSpLocks noChangeShapeType="1"/>
              <a:stCxn id="62473" idx="2"/>
              <a:endCxn id="62472" idx="0"/>
            </p:cNvCxnSpPr>
            <p:nvPr/>
          </p:nvCxnSpPr>
          <p:spPr bwMode="auto">
            <a:xfrm>
              <a:off x="2474913" y="5172075"/>
              <a:ext cx="0" cy="3905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2479" name="AutoShape 15"/>
            <p:cNvCxnSpPr>
              <a:cxnSpLocks noChangeShapeType="1"/>
              <a:stCxn id="62468" idx="2"/>
              <a:endCxn id="62469" idx="0"/>
            </p:cNvCxnSpPr>
            <p:nvPr/>
          </p:nvCxnSpPr>
          <p:spPr bwMode="auto">
            <a:xfrm>
              <a:off x="2474913" y="2076450"/>
              <a:ext cx="0" cy="39687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</p:grp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4343400" y="1724293"/>
            <a:ext cx="4572000" cy="262995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 wrap="square" anchor="ctr" anchorCtr="1">
            <a:spAutoFit/>
          </a:bodyPr>
          <a:lstStyle/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/>
              <a:t>The  heart is a syncytium.</a:t>
            </a:r>
          </a:p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/>
              <a:t>Depolarization (inward Na</a:t>
            </a:r>
            <a:r>
              <a:rPr lang="en-US" baseline="30000" dirty="0"/>
              <a:t>+</a:t>
            </a:r>
            <a:r>
              <a:rPr lang="en-US" dirty="0"/>
              <a:t> current) spreads from conducting tissue to myocytes &amp; between myocytes via gap junctions.</a:t>
            </a:r>
          </a:p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/>
              <a:t>Gap junctions are located at the ends of myocytes and conduct current longitudinally.</a:t>
            </a:r>
          </a:p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/>
              <a:t>The velocity of conduction of APs is greatest in the Purkinje fibers.</a:t>
            </a: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4574382" y="4800600"/>
            <a:ext cx="4110037" cy="160967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 anchor="ctr" anchorCtr="1">
            <a:spAutoFit/>
          </a:bodyPr>
          <a:lstStyle/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 smtClean="0"/>
              <a:t>The AV node is the only pathway for conduction between atria &amp; ventricles</a:t>
            </a:r>
          </a:p>
          <a:p>
            <a:pPr algn="l"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dirty="0" smtClean="0"/>
              <a:t>Conduction is delayed in the AV node allowing optimal ventricular filling during atrial contraction.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416300" y="152400"/>
            <a:ext cx="2222500" cy="390525"/>
          </a:xfrm>
          <a:solidFill>
            <a:schemeClr val="bg1"/>
          </a:solidFill>
          <a:ln/>
        </p:spPr>
        <p:txBody>
          <a:bodyPr/>
          <a:lstStyle/>
          <a:p>
            <a:pPr algn="l"/>
            <a:r>
              <a:rPr lang="en-US" sz="1800"/>
              <a:t>Conduction velocity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409700" y="762000"/>
            <a:ext cx="6400800" cy="163583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 wrap="square" anchor="ctr" anchorCtr="1">
            <a:spAutoFit/>
          </a:bodyPr>
          <a:lstStyle/>
          <a:p>
            <a:pPr algn="l" eaLnBrk="0" hangingPunct="0">
              <a:spcAft>
                <a:spcPct val="30000"/>
              </a:spcAft>
            </a:pPr>
            <a:r>
              <a:rPr lang="en-US" dirty="0"/>
              <a:t>Velocity of conduction of action potentials in cardiac myocytes and Purkinje fibers is directly proportional to:</a:t>
            </a:r>
          </a:p>
          <a:p>
            <a:pPr algn="l" eaLnBrk="0" hangingPunct="0">
              <a:spcAft>
                <a:spcPct val="30000"/>
              </a:spcAft>
            </a:pPr>
            <a:r>
              <a:rPr lang="en-US" dirty="0"/>
              <a:t>1) Fiber diameter (greatest in Purkinje fibers).</a:t>
            </a:r>
          </a:p>
          <a:p>
            <a:pPr algn="l" eaLnBrk="0" hangingPunct="0">
              <a:spcAft>
                <a:spcPct val="30000"/>
              </a:spcAft>
            </a:pPr>
            <a:r>
              <a:rPr lang="en-US" dirty="0"/>
              <a:t>2)The magnitude of the upshoot of the AP.</a:t>
            </a:r>
          </a:p>
          <a:p>
            <a:pPr algn="l" eaLnBrk="0" hangingPunct="0">
              <a:spcAft>
                <a:spcPct val="30000"/>
              </a:spcAft>
            </a:pPr>
            <a:r>
              <a:rPr lang="en-US" dirty="0"/>
              <a:t>3) Rate of rise of the AP in phase 0 (increase slope of phase 0).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057400" y="2667000"/>
            <a:ext cx="5105400" cy="1952625"/>
            <a:chOff x="1905000" y="3138487"/>
            <a:chExt cx="5105400" cy="1952625"/>
          </a:xfrm>
        </p:grpSpPr>
        <p:sp>
          <p:nvSpPr>
            <p:cNvPr id="71685" name="Text Box 5"/>
            <p:cNvSpPr txBox="1">
              <a:spLocks noChangeArrowheads="1"/>
            </p:cNvSpPr>
            <p:nvPr/>
          </p:nvSpPr>
          <p:spPr bwMode="auto">
            <a:xfrm>
              <a:off x="1905000" y="3138487"/>
              <a:ext cx="20574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>
                  <a:sym typeface="Symbol" pitchFamily="18" charset="2"/>
                </a:rPr>
                <a:t> Magnitude of AP</a:t>
              </a:r>
              <a:endParaRPr lang="en-US" dirty="0"/>
            </a:p>
          </p:txBody>
        </p:sp>
        <p:sp>
          <p:nvSpPr>
            <p:cNvPr id="71686" name="Text Box 6"/>
            <p:cNvSpPr txBox="1">
              <a:spLocks noChangeArrowheads="1"/>
            </p:cNvSpPr>
            <p:nvPr/>
          </p:nvSpPr>
          <p:spPr bwMode="auto">
            <a:xfrm>
              <a:off x="4876800" y="3138487"/>
              <a:ext cx="21336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 Rate of rise of AP</a:t>
              </a:r>
              <a:endParaRPr lang="en-US"/>
            </a:p>
          </p:txBody>
        </p:sp>
        <p:sp>
          <p:nvSpPr>
            <p:cNvPr id="71687" name="Text Box 7"/>
            <p:cNvSpPr txBox="1">
              <a:spLocks noChangeArrowheads="1"/>
            </p:cNvSpPr>
            <p:nvPr/>
          </p:nvSpPr>
          <p:spPr bwMode="auto">
            <a:xfrm>
              <a:off x="3048000" y="4052888"/>
              <a:ext cx="32766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 Local current (depolarization)</a:t>
              </a:r>
              <a:endParaRPr lang="en-US"/>
            </a:p>
          </p:txBody>
        </p:sp>
        <p:sp>
          <p:nvSpPr>
            <p:cNvPr id="71688" name="Text Box 8"/>
            <p:cNvSpPr txBox="1">
              <a:spLocks noChangeArrowheads="1"/>
            </p:cNvSpPr>
            <p:nvPr/>
          </p:nvSpPr>
          <p:spPr bwMode="auto">
            <a:xfrm>
              <a:off x="3505200" y="4724400"/>
              <a:ext cx="23622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 Conduction velocity</a:t>
              </a:r>
              <a:endParaRPr lang="en-US"/>
            </a:p>
          </p:txBody>
        </p:sp>
        <p:cxnSp>
          <p:nvCxnSpPr>
            <p:cNvPr id="71689" name="AutoShape 9"/>
            <p:cNvCxnSpPr>
              <a:cxnSpLocks noChangeShapeType="1"/>
              <a:stCxn id="71685" idx="2"/>
              <a:endCxn id="71687" idx="0"/>
            </p:cNvCxnSpPr>
            <p:nvPr/>
          </p:nvCxnSpPr>
          <p:spPr bwMode="auto">
            <a:xfrm rot="16200000" flipH="1">
              <a:off x="3536156" y="2902744"/>
              <a:ext cx="547688" cy="1752600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ffectLst/>
          </p:spPr>
        </p:cxnSp>
        <p:cxnSp>
          <p:nvCxnSpPr>
            <p:cNvPr id="71690" name="AutoShape 10"/>
            <p:cNvCxnSpPr>
              <a:cxnSpLocks noChangeShapeType="1"/>
              <a:stCxn id="71686" idx="2"/>
              <a:endCxn id="71687" idx="0"/>
            </p:cNvCxnSpPr>
            <p:nvPr/>
          </p:nvCxnSpPr>
          <p:spPr bwMode="auto">
            <a:xfrm rot="5400000">
              <a:off x="5041106" y="3150394"/>
              <a:ext cx="547688" cy="1257300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ffectLst/>
          </p:spPr>
        </p:cxnSp>
        <p:cxnSp>
          <p:nvCxnSpPr>
            <p:cNvPr id="71691" name="AutoShape 11"/>
            <p:cNvCxnSpPr>
              <a:cxnSpLocks noChangeShapeType="1"/>
              <a:stCxn id="71687" idx="2"/>
              <a:endCxn id="71688" idx="0"/>
            </p:cNvCxnSpPr>
            <p:nvPr/>
          </p:nvCxnSpPr>
          <p:spPr bwMode="auto">
            <a:xfrm>
              <a:off x="4686300" y="4419600"/>
              <a:ext cx="0" cy="3048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</p:grp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409700" y="4972928"/>
            <a:ext cx="6400800" cy="113877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 wrap="square" anchor="ctr" anchorCtr="1">
            <a:spAutoFit/>
          </a:bodyPr>
          <a:lstStyle/>
          <a:p>
            <a:pPr algn="l" eaLnBrk="0" hangingPunct="0">
              <a:spcAft>
                <a:spcPct val="30000"/>
              </a:spcAft>
            </a:pPr>
            <a:r>
              <a:rPr lang="en-US" dirty="0" smtClean="0"/>
              <a:t>Both an increase in the magnitude of the action potential and a more rapid rate </a:t>
            </a:r>
            <a:r>
              <a:rPr lang="en-US" dirty="0"/>
              <a:t>of rise of the AP in phase </a:t>
            </a:r>
            <a:r>
              <a:rPr lang="en-US" dirty="0" smtClean="0"/>
              <a:t>0 cause greater depolarization of the cell membrane locally, opening more fast Na</a:t>
            </a:r>
            <a:r>
              <a:rPr lang="en-US" baseline="30000" dirty="0" smtClean="0"/>
              <a:t>+</a:t>
            </a:r>
            <a:r>
              <a:rPr lang="en-US" dirty="0" smtClean="0"/>
              <a:t> channels and increasing conduction,.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79388"/>
            <a:ext cx="4684713" cy="382587"/>
          </a:xfrm>
          <a:solidFill>
            <a:schemeClr val="bg1"/>
          </a:solidFill>
          <a:ln/>
        </p:spPr>
        <p:txBody>
          <a:bodyPr>
            <a:spAutoFit/>
          </a:bodyPr>
          <a:lstStyle/>
          <a:p>
            <a:pPr algn="l"/>
            <a:r>
              <a:rPr lang="en-US" sz="1800"/>
              <a:t>Conduction velocity, plasma [K</a:t>
            </a:r>
            <a:r>
              <a:rPr lang="en-US" sz="1800" baseline="30000"/>
              <a:t>+</a:t>
            </a:r>
            <a:r>
              <a:rPr lang="en-US" sz="1800"/>
              <a:t>] &amp; ischemia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81000" y="762000"/>
            <a:ext cx="3349625" cy="884238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/>
            <a:r>
              <a:rPr lang="en-US" dirty="0"/>
              <a:t>Depolarization from any cause decreases conduction velocity in Purkinje fibers &amp; myocytes.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/>
        </p:nvSpPr>
        <p:spPr bwMode="auto">
          <a:xfrm>
            <a:off x="381000" y="1905000"/>
            <a:ext cx="3295650" cy="11430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/>
            <a:r>
              <a:rPr lang="en-US">
                <a:sym typeface="Symbol" pitchFamily="18" charset="2"/>
              </a:rPr>
              <a:t> Conduction velocity in hyperkalemia leads to abnormal conduction &amp; disturbances in cardiac rhythm.</a:t>
            </a:r>
            <a:endParaRPr lang="en-US"/>
          </a:p>
        </p:txBody>
      </p:sp>
      <p:grpSp>
        <p:nvGrpSpPr>
          <p:cNvPr id="69669" name="Group 37"/>
          <p:cNvGrpSpPr>
            <a:grpSpLocks/>
          </p:cNvGrpSpPr>
          <p:nvPr/>
        </p:nvGrpSpPr>
        <p:grpSpPr bwMode="auto">
          <a:xfrm>
            <a:off x="1676400" y="76200"/>
            <a:ext cx="6324600" cy="6462713"/>
            <a:chOff x="1056" y="48"/>
            <a:chExt cx="3984" cy="4071"/>
          </a:xfrm>
        </p:grpSpPr>
        <p:sp>
          <p:nvSpPr>
            <p:cNvPr id="69636" name="Text Box 4"/>
            <p:cNvSpPr txBox="1">
              <a:spLocks noChangeArrowheads="1"/>
            </p:cNvSpPr>
            <p:nvPr/>
          </p:nvSpPr>
          <p:spPr bwMode="auto">
            <a:xfrm>
              <a:off x="3600" y="48"/>
              <a:ext cx="67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/>
                <a:t>ischemia</a:t>
              </a:r>
            </a:p>
          </p:txBody>
        </p:sp>
        <p:sp>
          <p:nvSpPr>
            <p:cNvPr id="69637" name="Text Box 5"/>
            <p:cNvSpPr txBox="1">
              <a:spLocks noChangeArrowheads="1"/>
            </p:cNvSpPr>
            <p:nvPr/>
          </p:nvSpPr>
          <p:spPr bwMode="auto">
            <a:xfrm>
              <a:off x="2990" y="456"/>
              <a:ext cx="189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 </a:t>
              </a:r>
              <a:r>
                <a:rPr lang="en-US"/>
                <a:t>Activity of Na</a:t>
              </a:r>
              <a:r>
                <a:rPr lang="en-US" baseline="30000"/>
                <a:t>+</a:t>
              </a:r>
              <a:r>
                <a:rPr lang="en-US"/>
                <a:t>. K</a:t>
              </a:r>
              <a:r>
                <a:rPr lang="en-US" baseline="30000"/>
                <a:t>+</a:t>
              </a:r>
              <a:r>
                <a:rPr lang="en-US"/>
                <a:t> ATPase </a:t>
              </a:r>
            </a:p>
          </p:txBody>
        </p:sp>
        <p:sp>
          <p:nvSpPr>
            <p:cNvPr id="69638" name="Text Box 6"/>
            <p:cNvSpPr txBox="1">
              <a:spLocks noChangeArrowheads="1"/>
            </p:cNvSpPr>
            <p:nvPr/>
          </p:nvSpPr>
          <p:spPr bwMode="auto">
            <a:xfrm>
              <a:off x="3168" y="865"/>
              <a:ext cx="153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 Leak of K</a:t>
              </a:r>
              <a:r>
                <a:rPr lang="en-US" baseline="30000">
                  <a:sym typeface="Symbol" pitchFamily="18" charset="2"/>
                </a:rPr>
                <a:t>+</a:t>
              </a:r>
              <a:r>
                <a:rPr lang="en-US">
                  <a:sym typeface="Symbol" pitchFamily="18" charset="2"/>
                </a:rPr>
                <a:t> from cells</a:t>
              </a:r>
              <a:endParaRPr lang="en-US"/>
            </a:p>
          </p:txBody>
        </p:sp>
        <p:sp>
          <p:nvSpPr>
            <p:cNvPr id="69639" name="Text Box 7"/>
            <p:cNvSpPr txBox="1">
              <a:spLocks noChangeArrowheads="1"/>
            </p:cNvSpPr>
            <p:nvPr/>
          </p:nvSpPr>
          <p:spPr bwMode="auto">
            <a:xfrm>
              <a:off x="3312" y="1273"/>
              <a:ext cx="124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 extracellular [K</a:t>
              </a:r>
              <a:r>
                <a:rPr lang="en-US" baseline="30000">
                  <a:sym typeface="Symbol" pitchFamily="18" charset="2"/>
                </a:rPr>
                <a:t>+</a:t>
              </a:r>
              <a:r>
                <a:rPr lang="en-US">
                  <a:sym typeface="Symbol" pitchFamily="18" charset="2"/>
                </a:rPr>
                <a:t>]</a:t>
              </a:r>
              <a:endParaRPr lang="en-US"/>
            </a:p>
          </p:txBody>
        </p:sp>
        <p:sp>
          <p:nvSpPr>
            <p:cNvPr id="69640" name="Text Box 8"/>
            <p:cNvSpPr txBox="1">
              <a:spLocks noChangeArrowheads="1"/>
            </p:cNvSpPr>
            <p:nvPr/>
          </p:nvSpPr>
          <p:spPr bwMode="auto">
            <a:xfrm>
              <a:off x="3179" y="2112"/>
              <a:ext cx="151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/>
                <a:t>Gradual depolarization</a:t>
              </a:r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auto">
            <a:xfrm>
              <a:off x="2832" y="2499"/>
              <a:ext cx="220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/>
                <a:t>Inactivation of some Na</a:t>
              </a:r>
              <a:r>
                <a:rPr lang="en-US" baseline="30000"/>
                <a:t>+</a:t>
              </a:r>
              <a:r>
                <a:rPr lang="en-US"/>
                <a:t> channels</a:t>
              </a:r>
            </a:p>
          </p:txBody>
        </p:sp>
        <p:sp>
          <p:nvSpPr>
            <p:cNvPr id="69643" name="Text Box 11"/>
            <p:cNvSpPr txBox="1">
              <a:spLocks noChangeArrowheads="1"/>
            </p:cNvSpPr>
            <p:nvPr/>
          </p:nvSpPr>
          <p:spPr bwMode="auto">
            <a:xfrm>
              <a:off x="3384" y="3479"/>
              <a:ext cx="110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 Local currents</a:t>
              </a:r>
              <a:endParaRPr lang="en-US"/>
            </a:p>
          </p:txBody>
        </p:sp>
        <p:sp>
          <p:nvSpPr>
            <p:cNvPr id="69644" name="Text Box 12"/>
            <p:cNvSpPr txBox="1">
              <a:spLocks noChangeArrowheads="1"/>
            </p:cNvSpPr>
            <p:nvPr/>
          </p:nvSpPr>
          <p:spPr bwMode="auto">
            <a:xfrm>
              <a:off x="3216" y="3888"/>
              <a:ext cx="144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 Conduction velocity</a:t>
              </a:r>
              <a:endParaRPr lang="en-US"/>
            </a:p>
          </p:txBody>
        </p:sp>
        <p:cxnSp>
          <p:nvCxnSpPr>
            <p:cNvPr id="69645" name="AutoShape 13"/>
            <p:cNvCxnSpPr>
              <a:cxnSpLocks noChangeShapeType="1"/>
              <a:stCxn id="69637" idx="2"/>
              <a:endCxn id="69638" idx="0"/>
            </p:cNvCxnSpPr>
            <p:nvPr/>
          </p:nvCxnSpPr>
          <p:spPr bwMode="auto">
            <a:xfrm>
              <a:off x="3936" y="692"/>
              <a:ext cx="0" cy="1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46" name="AutoShape 14"/>
            <p:cNvCxnSpPr>
              <a:cxnSpLocks noChangeShapeType="1"/>
              <a:stCxn id="69638" idx="2"/>
              <a:endCxn id="69639" idx="0"/>
            </p:cNvCxnSpPr>
            <p:nvPr/>
          </p:nvCxnSpPr>
          <p:spPr bwMode="auto">
            <a:xfrm>
              <a:off x="3936" y="1101"/>
              <a:ext cx="0" cy="16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47" name="AutoShape 15"/>
            <p:cNvCxnSpPr>
              <a:cxnSpLocks noChangeShapeType="1"/>
              <a:stCxn id="69639" idx="2"/>
              <a:endCxn id="69654" idx="0"/>
            </p:cNvCxnSpPr>
            <p:nvPr/>
          </p:nvCxnSpPr>
          <p:spPr bwMode="auto">
            <a:xfrm>
              <a:off x="3936" y="1509"/>
              <a:ext cx="1" cy="1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48" name="AutoShape 16"/>
            <p:cNvCxnSpPr>
              <a:cxnSpLocks noChangeShapeType="1"/>
              <a:stCxn id="69640" idx="2"/>
              <a:endCxn id="69641" idx="0"/>
            </p:cNvCxnSpPr>
            <p:nvPr/>
          </p:nvCxnSpPr>
          <p:spPr bwMode="auto">
            <a:xfrm>
              <a:off x="3936" y="2348"/>
              <a:ext cx="0" cy="14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51" name="AutoShape 19"/>
            <p:cNvCxnSpPr>
              <a:cxnSpLocks noChangeShapeType="1"/>
              <a:stCxn id="69643" idx="2"/>
              <a:endCxn id="69644" idx="0"/>
            </p:cNvCxnSpPr>
            <p:nvPr/>
          </p:nvCxnSpPr>
          <p:spPr bwMode="auto">
            <a:xfrm>
              <a:off x="3936" y="3715"/>
              <a:ext cx="0" cy="1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52" name="AutoShape 20"/>
            <p:cNvCxnSpPr>
              <a:cxnSpLocks noChangeShapeType="1"/>
              <a:stCxn id="69636" idx="2"/>
              <a:endCxn id="69637" idx="0"/>
            </p:cNvCxnSpPr>
            <p:nvPr/>
          </p:nvCxnSpPr>
          <p:spPr bwMode="auto">
            <a:xfrm>
              <a:off x="3936" y="284"/>
              <a:ext cx="0" cy="16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69654" name="Text Box 22"/>
            <p:cNvSpPr txBox="1">
              <a:spLocks noChangeArrowheads="1"/>
            </p:cNvSpPr>
            <p:nvPr/>
          </p:nvSpPr>
          <p:spPr bwMode="auto">
            <a:xfrm>
              <a:off x="3023" y="1682"/>
              <a:ext cx="182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 K</a:t>
              </a:r>
              <a:r>
                <a:rPr lang="en-US" baseline="30000">
                  <a:sym typeface="Symbol" pitchFamily="18" charset="2"/>
                </a:rPr>
                <a:t>+ </a:t>
              </a:r>
              <a:r>
                <a:rPr lang="en-US">
                  <a:sym typeface="Symbol" pitchFamily="18" charset="2"/>
                </a:rPr>
                <a:t>concentration gradient.</a:t>
              </a:r>
            </a:p>
          </p:txBody>
        </p:sp>
        <p:cxnSp>
          <p:nvCxnSpPr>
            <p:cNvPr id="69655" name="AutoShape 23"/>
            <p:cNvCxnSpPr>
              <a:cxnSpLocks noChangeShapeType="1"/>
              <a:stCxn id="69654" idx="2"/>
              <a:endCxn id="69640" idx="0"/>
            </p:cNvCxnSpPr>
            <p:nvPr/>
          </p:nvCxnSpPr>
          <p:spPr bwMode="auto">
            <a:xfrm flipH="1">
              <a:off x="3936" y="1918"/>
              <a:ext cx="1" cy="18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69657" name="Text Box 25"/>
            <p:cNvSpPr txBox="1">
              <a:spLocks noChangeArrowheads="1"/>
            </p:cNvSpPr>
            <p:nvPr/>
          </p:nvSpPr>
          <p:spPr bwMode="auto">
            <a:xfrm>
              <a:off x="3264" y="2907"/>
              <a:ext cx="134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 Magnitude of AP</a:t>
              </a:r>
            </a:p>
            <a:p>
              <a:pPr algn="l"/>
              <a:r>
                <a:rPr lang="en-US">
                  <a:sym typeface="Symbol" pitchFamily="18" charset="2"/>
                </a:rPr>
                <a:t> Rate of rise of AP</a:t>
              </a:r>
              <a:endParaRPr lang="en-US"/>
            </a:p>
          </p:txBody>
        </p:sp>
        <p:cxnSp>
          <p:nvCxnSpPr>
            <p:cNvPr id="69661" name="AutoShape 29"/>
            <p:cNvCxnSpPr>
              <a:cxnSpLocks noChangeShapeType="1"/>
              <a:stCxn id="69664" idx="2"/>
              <a:endCxn id="69657" idx="1"/>
            </p:cNvCxnSpPr>
            <p:nvPr/>
          </p:nvCxnSpPr>
          <p:spPr bwMode="auto">
            <a:xfrm rot="16200000" flipH="1">
              <a:off x="2236" y="2081"/>
              <a:ext cx="755" cy="1291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ffectLst/>
          </p:spPr>
        </p:cxnSp>
        <p:sp>
          <p:nvSpPr>
            <p:cNvPr id="69664" name="Text Box 32"/>
            <p:cNvSpPr txBox="1">
              <a:spLocks noChangeArrowheads="1"/>
            </p:cNvSpPr>
            <p:nvPr/>
          </p:nvSpPr>
          <p:spPr bwMode="auto">
            <a:xfrm>
              <a:off x="1056" y="2113"/>
              <a:ext cx="182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 potential driving Na</a:t>
              </a:r>
              <a:r>
                <a:rPr lang="en-US" baseline="30000">
                  <a:sym typeface="Symbol" pitchFamily="18" charset="2"/>
                </a:rPr>
                <a:t>+</a:t>
              </a:r>
              <a:r>
                <a:rPr lang="en-US">
                  <a:sym typeface="Symbol" pitchFamily="18" charset="2"/>
                </a:rPr>
                <a:t> entry</a:t>
              </a:r>
              <a:endParaRPr lang="en-US"/>
            </a:p>
          </p:txBody>
        </p:sp>
        <p:cxnSp>
          <p:nvCxnSpPr>
            <p:cNvPr id="69666" name="AutoShape 34"/>
            <p:cNvCxnSpPr>
              <a:cxnSpLocks noChangeShapeType="1"/>
              <a:stCxn id="69641" idx="2"/>
              <a:endCxn id="69657" idx="0"/>
            </p:cNvCxnSpPr>
            <p:nvPr/>
          </p:nvCxnSpPr>
          <p:spPr bwMode="auto">
            <a:xfrm>
              <a:off x="3936" y="2735"/>
              <a:ext cx="0" cy="16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67" name="AutoShape 35"/>
            <p:cNvCxnSpPr>
              <a:cxnSpLocks noChangeShapeType="1"/>
              <a:stCxn id="69657" idx="2"/>
              <a:endCxn id="69643" idx="0"/>
            </p:cNvCxnSpPr>
            <p:nvPr/>
          </p:nvCxnSpPr>
          <p:spPr bwMode="auto">
            <a:xfrm>
              <a:off x="3936" y="3306"/>
              <a:ext cx="0" cy="16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69668" name="AutoShape 36"/>
            <p:cNvCxnSpPr>
              <a:cxnSpLocks noChangeShapeType="1"/>
              <a:stCxn id="69640" idx="1"/>
              <a:endCxn id="69664" idx="3"/>
            </p:cNvCxnSpPr>
            <p:nvPr/>
          </p:nvCxnSpPr>
          <p:spPr bwMode="auto">
            <a:xfrm flipH="1">
              <a:off x="2885" y="2228"/>
              <a:ext cx="289" cy="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90488"/>
            <a:ext cx="5715000" cy="657225"/>
          </a:xfrm>
          <a:solidFill>
            <a:schemeClr val="bg1"/>
          </a:solidFill>
          <a:ln cap="flat" algn="ctr"/>
        </p:spPr>
        <p:txBody>
          <a:bodyPr/>
          <a:lstStyle/>
          <a:p>
            <a:r>
              <a:rPr lang="en-US" sz="1800"/>
              <a:t>Electrical activity in biological systems is produced by diffusion of ions across membranes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533400" y="1031875"/>
            <a:ext cx="8229600" cy="3921125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dirty="0"/>
              <a:t>Ions diffuse across cell membranes through specific water-filled channels driven by the electric &amp; concentration gradients across the membrane.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dirty="0"/>
              <a:t>In cardiac myocytes the resting membrane potential is produced mostly by diffusion of K</a:t>
            </a:r>
            <a:r>
              <a:rPr lang="en-US" baseline="30000" dirty="0"/>
              <a:t>+</a:t>
            </a:r>
            <a:r>
              <a:rPr lang="en-US" dirty="0"/>
              <a:t> down it’s concentration gradient out of the cell.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dirty="0"/>
              <a:t>Action potentials in nerve &amp; muscle are due to rapid diffusion of Na</a:t>
            </a:r>
            <a:r>
              <a:rPr lang="en-US" baseline="30000" dirty="0"/>
              <a:t>+</a:t>
            </a:r>
            <a:r>
              <a:rPr lang="en-US" dirty="0"/>
              <a:t> into the cell down it’s electrochemical gradient. (Exception: action potentials in the SA and AV nodes are due to diffusion of Ca</a:t>
            </a:r>
            <a:r>
              <a:rPr lang="en-US" baseline="30000" dirty="0"/>
              <a:t>++</a:t>
            </a:r>
            <a:r>
              <a:rPr lang="en-US" dirty="0"/>
              <a:t> through L-type Ca</a:t>
            </a:r>
            <a:r>
              <a:rPr lang="en-US" baseline="30000" dirty="0"/>
              <a:t>++</a:t>
            </a:r>
            <a:r>
              <a:rPr lang="en-US" dirty="0"/>
              <a:t> channels.)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dirty="0"/>
              <a:t>Channels of interest in the cardiovascular system are: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dirty="0"/>
              <a:t>   </a:t>
            </a:r>
            <a:r>
              <a:rPr lang="en-US" b="1" i="1" dirty="0"/>
              <a:t>Voltage-gated:</a:t>
            </a:r>
            <a:r>
              <a:rPr lang="en-US" dirty="0"/>
              <a:t> open with a change in membrane potential.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b="1" i="1" dirty="0"/>
              <a:t>   </a:t>
            </a:r>
            <a:r>
              <a:rPr lang="en-US" b="1" i="1" dirty="0" err="1"/>
              <a:t>Ligand</a:t>
            </a:r>
            <a:r>
              <a:rPr lang="en-US" b="1" i="1" dirty="0"/>
              <a:t> gated:</a:t>
            </a:r>
            <a:r>
              <a:rPr lang="en-US" dirty="0"/>
              <a:t> open in response to a hormone or intracellular signal.</a:t>
            </a:r>
          </a:p>
          <a:p>
            <a:pPr algn="l" eaLnBrk="0" hangingPunct="0">
              <a:lnSpc>
                <a:spcPct val="120000"/>
              </a:lnSpc>
              <a:spcAft>
                <a:spcPct val="25000"/>
              </a:spcAft>
            </a:pPr>
            <a:r>
              <a:rPr lang="en-US" dirty="0"/>
              <a:t>   </a:t>
            </a:r>
            <a:r>
              <a:rPr lang="en-US" b="1" i="1" dirty="0"/>
              <a:t>Stretch activated:</a:t>
            </a:r>
            <a:r>
              <a:rPr lang="en-US" dirty="0"/>
              <a:t> open in response to stretch of a </a:t>
            </a:r>
            <a:r>
              <a:rPr lang="en-US" dirty="0" err="1"/>
              <a:t>myocyte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724150" y="228600"/>
            <a:ext cx="3619500" cy="381000"/>
          </a:xfrm>
          <a:solidFill>
            <a:schemeClr val="bg1"/>
          </a:solidFill>
          <a:ln cap="flat"/>
        </p:spPr>
        <p:txBody>
          <a:bodyPr/>
          <a:lstStyle/>
          <a:p>
            <a:pPr algn="l"/>
            <a:r>
              <a:rPr lang="en-US" sz="1800"/>
              <a:t>Automaticity &amp; latent pacemakers</a:t>
            </a:r>
          </a:p>
        </p:txBody>
      </p:sp>
      <p:sp>
        <p:nvSpPr>
          <p:cNvPr id="67614" name="Text Box 30"/>
          <p:cNvSpPr txBox="1">
            <a:spLocks noChangeArrowheads="1"/>
          </p:cNvSpPr>
          <p:nvPr/>
        </p:nvSpPr>
        <p:spPr bwMode="auto">
          <a:xfrm>
            <a:off x="914400" y="885825"/>
            <a:ext cx="7315200" cy="19431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Aft>
                <a:spcPct val="25000"/>
              </a:spcAft>
            </a:pPr>
            <a:r>
              <a:rPr lang="en-US"/>
              <a:t>In addition to the SA node, the AV node &amp; Purkinje fibers may show pacemaker potentials.</a:t>
            </a:r>
          </a:p>
          <a:p>
            <a:pPr algn="l">
              <a:lnSpc>
                <a:spcPct val="110000"/>
              </a:lnSpc>
              <a:spcAft>
                <a:spcPct val="25000"/>
              </a:spcAft>
            </a:pPr>
            <a:r>
              <a:rPr lang="en-US"/>
              <a:t>The heart rate is set by the pacemaker that is depolarizing at the fastest rate, normally the SA node.</a:t>
            </a:r>
          </a:p>
          <a:p>
            <a:pPr algn="l">
              <a:lnSpc>
                <a:spcPct val="110000"/>
              </a:lnSpc>
              <a:spcAft>
                <a:spcPct val="25000"/>
              </a:spcAft>
            </a:pPr>
            <a:r>
              <a:rPr lang="en-US"/>
              <a:t>Damage or blockade of the SA node will allow slower pacemakers to take over &amp; results in bradycardia (decreased HR).</a:t>
            </a:r>
          </a:p>
        </p:txBody>
      </p:sp>
      <p:graphicFrame>
        <p:nvGraphicFramePr>
          <p:cNvPr id="67685" name="Group 101"/>
          <p:cNvGraphicFramePr>
            <a:graphicFrameLocks noGrp="1"/>
          </p:cNvGraphicFramePr>
          <p:nvPr/>
        </p:nvGraphicFramePr>
        <p:xfrm>
          <a:off x="2362200" y="3260725"/>
          <a:ext cx="4419600" cy="1539875"/>
        </p:xfrm>
        <a:graphic>
          <a:graphicData uri="http://schemas.openxmlformats.org/drawingml/2006/table">
            <a:tbl>
              <a:tblPr/>
              <a:tblGrid>
                <a:gridCol w="2743200"/>
                <a:gridCol w="16764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Pacemaker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Intrinsic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 node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60- 100 B/min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 node &amp; bundle of His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50- 60 B/min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Purkinje fibers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– 40 B/min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901" name="Group 29"/>
          <p:cNvGrpSpPr>
            <a:grpSpLocks/>
          </p:cNvGrpSpPr>
          <p:nvPr/>
        </p:nvGrpSpPr>
        <p:grpSpPr bwMode="auto">
          <a:xfrm>
            <a:off x="609600" y="4800600"/>
            <a:ext cx="7924800" cy="1858963"/>
            <a:chOff x="384" y="3024"/>
            <a:chExt cx="4992" cy="1171"/>
          </a:xfrm>
        </p:grpSpPr>
        <p:sp>
          <p:nvSpPr>
            <p:cNvPr id="79887" name="Text Box 15"/>
            <p:cNvSpPr txBox="1">
              <a:spLocks noChangeArrowheads="1"/>
            </p:cNvSpPr>
            <p:nvPr/>
          </p:nvSpPr>
          <p:spPr bwMode="auto">
            <a:xfrm>
              <a:off x="384" y="3024"/>
              <a:ext cx="4992" cy="117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eaLnBrk="0" hangingPunct="0">
                <a:lnSpc>
                  <a:spcPct val="120000"/>
                </a:lnSpc>
                <a:spcAft>
                  <a:spcPct val="25000"/>
                </a:spcAft>
              </a:pPr>
              <a:r>
                <a:rPr lang="en-US"/>
                <a:t>Equilibrium potential (or Nernst potential):</a:t>
              </a:r>
            </a:p>
            <a:p>
              <a:pPr algn="l" eaLnBrk="0" hangingPunct="0">
                <a:lnSpc>
                  <a:spcPct val="120000"/>
                </a:lnSpc>
                <a:spcAft>
                  <a:spcPct val="25000"/>
                </a:spcAft>
              </a:pPr>
              <a:endParaRPr lang="en-US"/>
            </a:p>
            <a:p>
              <a:pPr algn="l" eaLnBrk="0" hangingPunct="0">
                <a:lnSpc>
                  <a:spcPct val="120000"/>
                </a:lnSpc>
                <a:spcAft>
                  <a:spcPct val="25000"/>
                </a:spcAft>
              </a:pPr>
              <a:endParaRPr lang="en-US"/>
            </a:p>
            <a:p>
              <a:pPr algn="l" eaLnBrk="0" hangingPunct="0">
                <a:lnSpc>
                  <a:spcPct val="120000"/>
                </a:lnSpc>
                <a:spcAft>
                  <a:spcPct val="25000"/>
                </a:spcAft>
              </a:pPr>
              <a:r>
                <a:rPr lang="en-US"/>
                <a:t>If the membrane potential = the equilibrium potential for an ion, the rates of passive diffusion of the ion into and out of the cell are equal.</a:t>
              </a:r>
            </a:p>
          </p:txBody>
        </p:sp>
        <p:graphicFrame>
          <p:nvGraphicFramePr>
            <p:cNvPr id="79889" name="Object 17"/>
            <p:cNvGraphicFramePr>
              <a:graphicFrameLocks noChangeAspect="1"/>
            </p:cNvGraphicFramePr>
            <p:nvPr/>
          </p:nvGraphicFramePr>
          <p:xfrm>
            <a:off x="1928" y="3293"/>
            <a:ext cx="1801" cy="499"/>
          </p:xfrm>
          <a:graphic>
            <a:graphicData uri="http://schemas.openxmlformats.org/presentationml/2006/ole">
              <p:oleObj spid="_x0000_s79889" name="Equation" r:id="rId5" imgW="1625400" imgH="482400" progId="Equation.3">
                <p:embed/>
              </p:oleObj>
            </a:graphicData>
          </a:graphic>
        </p:graphicFrame>
      </p:grp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153400" cy="931863"/>
          </a:xfrm>
          <a:solidFill>
            <a:schemeClr val="bg1"/>
          </a:solidFill>
          <a:ln cap="flat" algn="ctr"/>
        </p:spPr>
        <p:txBody>
          <a:bodyPr>
            <a:spAutoFit/>
          </a:bodyPr>
          <a:lstStyle/>
          <a:p>
            <a:pPr algn="l"/>
            <a:r>
              <a:rPr lang="en-US" sz="1800" b="1" i="1">
                <a:solidFill>
                  <a:schemeClr val="tx1"/>
                </a:solidFill>
              </a:rPr>
              <a:t>The equilibrium potential for an ion is the membrane potential at which the effects of electrical and concentration gradients on diffusion of the ion balance each other.</a:t>
            </a:r>
          </a:p>
        </p:txBody>
      </p:sp>
      <p:grpSp>
        <p:nvGrpSpPr>
          <p:cNvPr id="79902" name="Group 30"/>
          <p:cNvGrpSpPr>
            <a:grpSpLocks/>
          </p:cNvGrpSpPr>
          <p:nvPr/>
        </p:nvGrpSpPr>
        <p:grpSpPr bwMode="auto">
          <a:xfrm>
            <a:off x="685800" y="1219200"/>
            <a:ext cx="8305800" cy="3352800"/>
            <a:chOff x="432" y="768"/>
            <a:chExt cx="5232" cy="2112"/>
          </a:xfrm>
        </p:grpSpPr>
        <p:grpSp>
          <p:nvGrpSpPr>
            <p:cNvPr id="79900" name="Group 28"/>
            <p:cNvGrpSpPr>
              <a:grpSpLocks/>
            </p:cNvGrpSpPr>
            <p:nvPr/>
          </p:nvGrpSpPr>
          <p:grpSpPr bwMode="auto">
            <a:xfrm>
              <a:off x="759" y="1248"/>
              <a:ext cx="3321" cy="1392"/>
              <a:chOff x="759" y="960"/>
              <a:chExt cx="3321" cy="1392"/>
            </a:xfrm>
          </p:grpSpPr>
          <p:sp>
            <p:nvSpPr>
              <p:cNvPr id="79880" name="Text Box 8"/>
              <p:cNvSpPr txBox="1">
                <a:spLocks noChangeArrowheads="1"/>
              </p:cNvSpPr>
              <p:nvPr/>
            </p:nvSpPr>
            <p:spPr bwMode="auto">
              <a:xfrm>
                <a:off x="759" y="1871"/>
                <a:ext cx="931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/>
                  <a:t>K</a:t>
                </a:r>
                <a:r>
                  <a:rPr lang="en-US" baseline="30000"/>
                  <a:t>+</a:t>
                </a:r>
                <a:r>
                  <a:rPr lang="en-US"/>
                  <a:t> = 4 mEq/L</a:t>
                </a:r>
              </a:p>
            </p:txBody>
          </p:sp>
          <p:sp>
            <p:nvSpPr>
              <p:cNvPr id="79877" name="AutoShape 5"/>
              <p:cNvSpPr>
                <a:spLocks noChangeArrowheads="1"/>
              </p:cNvSpPr>
              <p:nvPr/>
            </p:nvSpPr>
            <p:spPr bwMode="auto">
              <a:xfrm>
                <a:off x="2163" y="960"/>
                <a:ext cx="1917" cy="1392"/>
              </a:xfrm>
              <a:prstGeom prst="roundRect">
                <a:avLst>
                  <a:gd name="adj" fmla="val 16667"/>
                </a:avLst>
              </a:prstGeom>
              <a:solidFill>
                <a:srgbClr val="FF9966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9878" name="Text Box 6"/>
              <p:cNvSpPr txBox="1">
                <a:spLocks noChangeArrowheads="1"/>
              </p:cNvSpPr>
              <p:nvPr/>
            </p:nvSpPr>
            <p:spPr bwMode="auto">
              <a:xfrm>
                <a:off x="2976" y="1180"/>
                <a:ext cx="29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/>
                  <a:t>A</a:t>
                </a:r>
                <a:r>
                  <a:rPr lang="en-US" baseline="30000"/>
                  <a:t>-</a:t>
                </a:r>
                <a:endParaRPr lang="en-US"/>
              </a:p>
            </p:txBody>
          </p:sp>
          <p:sp>
            <p:nvSpPr>
              <p:cNvPr id="79879" name="Text Box 7"/>
              <p:cNvSpPr txBox="1">
                <a:spLocks noChangeArrowheads="1"/>
              </p:cNvSpPr>
              <p:nvPr/>
            </p:nvSpPr>
            <p:spPr bwMode="auto">
              <a:xfrm>
                <a:off x="2842" y="1627"/>
                <a:ext cx="1083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/>
                  <a:t>K</a:t>
                </a:r>
                <a:r>
                  <a:rPr lang="en-US" baseline="30000"/>
                  <a:t>+</a:t>
                </a:r>
                <a:r>
                  <a:rPr lang="en-US"/>
                  <a:t> = 135 mEq/L</a:t>
                </a:r>
              </a:p>
            </p:txBody>
          </p:sp>
          <p:sp>
            <p:nvSpPr>
              <p:cNvPr id="79881" name="Text Box 9"/>
              <p:cNvSpPr txBox="1">
                <a:spLocks noChangeArrowheads="1"/>
              </p:cNvSpPr>
              <p:nvPr/>
            </p:nvSpPr>
            <p:spPr bwMode="auto">
              <a:xfrm>
                <a:off x="2345" y="1147"/>
                <a:ext cx="161" cy="1036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="1"/>
                  <a:t>-</a:t>
                </a:r>
              </a:p>
              <a:p>
                <a:pPr algn="l"/>
                <a:r>
                  <a:rPr lang="en-US" b="1"/>
                  <a:t>-</a:t>
                </a:r>
              </a:p>
              <a:p>
                <a:pPr algn="l"/>
                <a:r>
                  <a:rPr lang="en-US" b="1"/>
                  <a:t>-</a:t>
                </a:r>
              </a:p>
              <a:p>
                <a:pPr algn="l"/>
                <a:r>
                  <a:rPr lang="en-US" b="1"/>
                  <a:t>-</a:t>
                </a:r>
              </a:p>
              <a:p>
                <a:pPr algn="l"/>
                <a:r>
                  <a:rPr lang="en-US" b="1"/>
                  <a:t>-</a:t>
                </a:r>
              </a:p>
              <a:p>
                <a:pPr algn="l"/>
                <a:r>
                  <a:rPr lang="en-US" b="1"/>
                  <a:t>-</a:t>
                </a:r>
              </a:p>
            </p:txBody>
          </p:sp>
          <p:sp>
            <p:nvSpPr>
              <p:cNvPr id="79882" name="Text Box 10"/>
              <p:cNvSpPr txBox="1">
                <a:spLocks noChangeArrowheads="1"/>
              </p:cNvSpPr>
              <p:nvPr/>
            </p:nvSpPr>
            <p:spPr bwMode="auto">
              <a:xfrm>
                <a:off x="1810" y="1147"/>
                <a:ext cx="195" cy="1036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/>
                  <a:t>+</a:t>
                </a:r>
              </a:p>
              <a:p>
                <a:pPr algn="l"/>
                <a:r>
                  <a:rPr lang="en-US"/>
                  <a:t>+</a:t>
                </a:r>
              </a:p>
              <a:p>
                <a:pPr algn="l"/>
                <a:r>
                  <a:rPr lang="en-US"/>
                  <a:t>+</a:t>
                </a:r>
              </a:p>
              <a:p>
                <a:pPr algn="l"/>
                <a:r>
                  <a:rPr lang="en-US"/>
                  <a:t>+</a:t>
                </a:r>
              </a:p>
              <a:p>
                <a:pPr algn="l"/>
                <a:r>
                  <a:rPr lang="en-US"/>
                  <a:t>+</a:t>
                </a:r>
              </a:p>
              <a:p>
                <a:pPr algn="l"/>
                <a:r>
                  <a:rPr lang="en-US"/>
                  <a:t>+</a:t>
                </a:r>
              </a:p>
            </p:txBody>
          </p:sp>
          <p:cxnSp>
            <p:nvCxnSpPr>
              <p:cNvPr id="79883" name="AutoShape 11"/>
              <p:cNvCxnSpPr>
                <a:cxnSpLocks noChangeShapeType="1"/>
                <a:stCxn id="79879" idx="1"/>
                <a:endCxn id="79880" idx="3"/>
              </p:cNvCxnSpPr>
              <p:nvPr/>
            </p:nvCxnSpPr>
            <p:spPr bwMode="auto">
              <a:xfrm flipH="1">
                <a:off x="1680" y="1738"/>
                <a:ext cx="1162" cy="24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</p:cxnSp>
          <p:cxnSp>
            <p:nvCxnSpPr>
              <p:cNvPr id="79884" name="AutoShape 12"/>
              <p:cNvCxnSpPr>
                <a:cxnSpLocks noChangeShapeType="1"/>
                <a:stCxn id="79886" idx="3"/>
                <a:endCxn id="79879" idx="1"/>
              </p:cNvCxnSpPr>
              <p:nvPr/>
            </p:nvCxnSpPr>
            <p:spPr bwMode="auto">
              <a:xfrm>
                <a:off x="1680" y="1483"/>
                <a:ext cx="1162" cy="255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</p:cxnSp>
          <p:sp>
            <p:nvSpPr>
              <p:cNvPr id="79886" name="Text Box 14"/>
              <p:cNvSpPr txBox="1">
                <a:spLocks noChangeArrowheads="1"/>
              </p:cNvSpPr>
              <p:nvPr/>
            </p:nvSpPr>
            <p:spPr bwMode="auto">
              <a:xfrm>
                <a:off x="759" y="1372"/>
                <a:ext cx="931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/>
                  <a:t>K</a:t>
                </a:r>
                <a:r>
                  <a:rPr lang="en-US" baseline="30000"/>
                  <a:t>+</a:t>
                </a:r>
                <a:r>
                  <a:rPr lang="en-US"/>
                  <a:t> = 4 mEq/L</a:t>
                </a:r>
              </a:p>
            </p:txBody>
          </p:sp>
        </p:grpSp>
        <p:sp>
          <p:nvSpPr>
            <p:cNvPr id="79875" name="Text Box 3"/>
            <p:cNvSpPr txBox="1">
              <a:spLocks noChangeArrowheads="1"/>
            </p:cNvSpPr>
            <p:nvPr/>
          </p:nvSpPr>
          <p:spPr bwMode="auto">
            <a:xfrm>
              <a:off x="432" y="768"/>
              <a:ext cx="1848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u="sng"/>
                <a:t>Electrical gradient: </a:t>
              </a:r>
              <a:r>
                <a:rPr lang="en-US"/>
                <a:t>Negative resting membrane potential drives K</a:t>
              </a:r>
              <a:r>
                <a:rPr lang="en-US" baseline="30000"/>
                <a:t>+</a:t>
              </a:r>
              <a:r>
                <a:rPr lang="en-US"/>
                <a:t> into cell.</a:t>
              </a:r>
            </a:p>
          </p:txBody>
        </p:sp>
        <p:sp>
          <p:nvSpPr>
            <p:cNvPr id="79876" name="Text Box 4"/>
            <p:cNvSpPr txBox="1">
              <a:spLocks noChangeArrowheads="1"/>
            </p:cNvSpPr>
            <p:nvPr/>
          </p:nvSpPr>
          <p:spPr bwMode="auto">
            <a:xfrm>
              <a:off x="432" y="2486"/>
              <a:ext cx="2256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u="sng"/>
                <a:t>Concentration gradient:</a:t>
              </a:r>
              <a:r>
                <a:rPr lang="en-US"/>
                <a:t> Higher cell [K</a:t>
              </a:r>
              <a:r>
                <a:rPr lang="en-US" baseline="30000"/>
                <a:t>+</a:t>
              </a:r>
              <a:r>
                <a:rPr lang="en-US"/>
                <a:t>] drives K</a:t>
              </a:r>
              <a:r>
                <a:rPr lang="en-US" baseline="30000"/>
                <a:t>+</a:t>
              </a:r>
              <a:r>
                <a:rPr lang="en-US"/>
                <a:t> out of cell.</a:t>
              </a:r>
            </a:p>
          </p:txBody>
        </p:sp>
        <p:sp>
          <p:nvSpPr>
            <p:cNvPr id="79885" name="Text Box 13"/>
            <p:cNvSpPr txBox="1">
              <a:spLocks noChangeArrowheads="1"/>
            </p:cNvSpPr>
            <p:nvPr/>
          </p:nvSpPr>
          <p:spPr bwMode="auto">
            <a:xfrm>
              <a:off x="3648" y="979"/>
              <a:ext cx="2016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/>
                <a:t> A</a:t>
              </a:r>
              <a:r>
                <a:rPr lang="en-US" baseline="30000"/>
                <a:t> -</a:t>
              </a:r>
              <a:r>
                <a:rPr lang="en-US"/>
                <a:t> = intracellular anionic proteins &amp; organic phosphates balance positive charge on K</a:t>
              </a:r>
              <a:r>
                <a:rPr lang="en-US" baseline="30000"/>
                <a:t>+</a:t>
              </a:r>
              <a:r>
                <a:rPr lang="en-US"/>
                <a:t>.</a:t>
              </a: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6400800" cy="457200"/>
          </a:xfrm>
          <a:solidFill>
            <a:schemeClr val="bg1"/>
          </a:solidFill>
          <a:ln cap="flat" algn="ctr"/>
        </p:spPr>
        <p:txBody>
          <a:bodyPr/>
          <a:lstStyle/>
          <a:p>
            <a:r>
              <a:rPr lang="en-US" sz="1800"/>
              <a:t>Equilibrium potential  (Nernst potential) for Na</a:t>
            </a:r>
            <a:r>
              <a:rPr lang="en-US" sz="1800" baseline="30000"/>
              <a:t>+</a:t>
            </a:r>
            <a:r>
              <a:rPr lang="en-US" sz="1800"/>
              <a:t>, K</a:t>
            </a:r>
            <a:r>
              <a:rPr lang="en-US" sz="1800" baseline="30000"/>
              <a:t>+</a:t>
            </a:r>
            <a:r>
              <a:rPr lang="en-US" sz="1800"/>
              <a:t> &amp; Ca</a:t>
            </a:r>
            <a:r>
              <a:rPr lang="en-US" sz="1800" baseline="30000"/>
              <a:t>++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1828800" y="6019800"/>
            <a:ext cx="55626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>
              <a:spcBef>
                <a:spcPct val="30000"/>
              </a:spcBef>
            </a:pPr>
            <a:r>
              <a:rPr lang="en-US"/>
              <a:t>Cardiac myocyte resting Membrane Potential = - 90 mV</a:t>
            </a:r>
          </a:p>
        </p:txBody>
      </p:sp>
      <p:grpSp>
        <p:nvGrpSpPr>
          <p:cNvPr id="16452" name="Group 68"/>
          <p:cNvGrpSpPr>
            <a:grpSpLocks/>
          </p:cNvGrpSpPr>
          <p:nvPr/>
        </p:nvGrpSpPr>
        <p:grpSpPr bwMode="auto">
          <a:xfrm>
            <a:off x="457200" y="2514600"/>
            <a:ext cx="7924800" cy="1485900"/>
            <a:chOff x="288" y="1584"/>
            <a:chExt cx="4992" cy="936"/>
          </a:xfrm>
        </p:grpSpPr>
        <p:sp>
          <p:nvSpPr>
            <p:cNvPr id="16443" name="Rectangle 59"/>
            <p:cNvSpPr>
              <a:spLocks noChangeArrowheads="1"/>
            </p:cNvSpPr>
            <p:nvPr/>
          </p:nvSpPr>
          <p:spPr bwMode="auto">
            <a:xfrm>
              <a:off x="288" y="1584"/>
              <a:ext cx="4992" cy="93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prstDash val="dash"/>
              <a:miter lim="800000"/>
              <a:headEnd/>
              <a:tailEnd type="none" w="lg" len="lg"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16428" name="Object 44"/>
            <p:cNvGraphicFramePr>
              <a:graphicFrameLocks noChangeAspect="1"/>
            </p:cNvGraphicFramePr>
            <p:nvPr/>
          </p:nvGraphicFramePr>
          <p:xfrm>
            <a:off x="2016" y="1717"/>
            <a:ext cx="2592" cy="422"/>
          </p:xfrm>
          <a:graphic>
            <a:graphicData uri="http://schemas.openxmlformats.org/presentationml/2006/ole">
              <p:oleObj spid="_x0000_s16428" name="Equation" r:id="rId5" imgW="2806560" imgH="457200" progId="Equation.3">
                <p:embed/>
              </p:oleObj>
            </a:graphicData>
          </a:graphic>
        </p:graphicFrame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2660" y="2213"/>
              <a:ext cx="988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I/O = 33.75</a:t>
              </a:r>
            </a:p>
          </p:txBody>
        </p:sp>
        <p:sp>
          <p:nvSpPr>
            <p:cNvPr id="16409" name="Rectangle 25"/>
            <p:cNvSpPr>
              <a:spLocks noChangeArrowheads="1"/>
            </p:cNvSpPr>
            <p:nvPr/>
          </p:nvSpPr>
          <p:spPr bwMode="auto">
            <a:xfrm>
              <a:off x="981" y="1656"/>
              <a:ext cx="25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K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16411" name="Rectangle 27"/>
            <p:cNvSpPr>
              <a:spLocks noChangeArrowheads="1"/>
            </p:cNvSpPr>
            <p:nvPr/>
          </p:nvSpPr>
          <p:spPr bwMode="auto">
            <a:xfrm>
              <a:off x="1217" y="1933"/>
              <a:ext cx="415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135</a:t>
              </a:r>
            </a:p>
          </p:txBody>
        </p:sp>
        <p:sp>
          <p:nvSpPr>
            <p:cNvPr id="16414" name="Rectangle 30"/>
            <p:cNvSpPr>
              <a:spLocks noChangeArrowheads="1"/>
            </p:cNvSpPr>
            <p:nvPr/>
          </p:nvSpPr>
          <p:spPr bwMode="auto">
            <a:xfrm>
              <a:off x="1383" y="2221"/>
              <a:ext cx="249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6435" name="Rectangle 51"/>
            <p:cNvSpPr>
              <a:spLocks noChangeArrowheads="1"/>
            </p:cNvSpPr>
            <p:nvPr/>
          </p:nvSpPr>
          <p:spPr bwMode="auto">
            <a:xfrm>
              <a:off x="480" y="1935"/>
              <a:ext cx="54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inside</a:t>
              </a:r>
            </a:p>
          </p:txBody>
        </p:sp>
        <p:sp>
          <p:nvSpPr>
            <p:cNvPr id="16436" name="Rectangle 52"/>
            <p:cNvSpPr>
              <a:spLocks noChangeArrowheads="1"/>
            </p:cNvSpPr>
            <p:nvPr/>
          </p:nvSpPr>
          <p:spPr bwMode="auto">
            <a:xfrm>
              <a:off x="480" y="2221"/>
              <a:ext cx="54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outside</a:t>
              </a:r>
            </a:p>
          </p:txBody>
        </p:sp>
      </p:grpSp>
      <p:grpSp>
        <p:nvGrpSpPr>
          <p:cNvPr id="16453" name="Group 69"/>
          <p:cNvGrpSpPr>
            <a:grpSpLocks/>
          </p:cNvGrpSpPr>
          <p:nvPr/>
        </p:nvGrpSpPr>
        <p:grpSpPr bwMode="auto">
          <a:xfrm>
            <a:off x="533400" y="4292600"/>
            <a:ext cx="7924800" cy="1498600"/>
            <a:chOff x="336" y="2704"/>
            <a:chExt cx="4992" cy="944"/>
          </a:xfrm>
        </p:grpSpPr>
        <p:sp>
          <p:nvSpPr>
            <p:cNvPr id="16444" name="Rectangle 60"/>
            <p:cNvSpPr>
              <a:spLocks noChangeArrowheads="1"/>
            </p:cNvSpPr>
            <p:nvPr/>
          </p:nvSpPr>
          <p:spPr bwMode="auto">
            <a:xfrm>
              <a:off x="336" y="2704"/>
              <a:ext cx="4992" cy="94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prstDash val="dash"/>
              <a:miter lim="800000"/>
              <a:headEnd/>
              <a:tailEnd type="none" w="lg" len="lg"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2640" y="3320"/>
              <a:ext cx="984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O/I = 20,000</a:t>
              </a:r>
            </a:p>
          </p:txBody>
        </p:sp>
        <p:graphicFrame>
          <p:nvGraphicFramePr>
            <p:cNvPr id="16430" name="Object 46"/>
            <p:cNvGraphicFramePr>
              <a:graphicFrameLocks noChangeAspect="1"/>
            </p:cNvGraphicFramePr>
            <p:nvPr/>
          </p:nvGraphicFramePr>
          <p:xfrm>
            <a:off x="2016" y="2783"/>
            <a:ext cx="3168" cy="453"/>
          </p:xfrm>
          <a:graphic>
            <a:graphicData uri="http://schemas.openxmlformats.org/presentationml/2006/ole">
              <p:oleObj spid="_x0000_s16430" name="Equation" r:id="rId6" imgW="3200400" imgH="457200" progId="Equation.3">
                <p:embed/>
              </p:oleObj>
            </a:graphicData>
          </a:graphic>
        </p:graphicFrame>
        <p:sp>
          <p:nvSpPr>
            <p:cNvPr id="16415" name="Rectangle 31"/>
            <p:cNvSpPr>
              <a:spLocks noChangeArrowheads="1"/>
            </p:cNvSpPr>
            <p:nvPr/>
          </p:nvSpPr>
          <p:spPr bwMode="auto">
            <a:xfrm>
              <a:off x="924" y="2784"/>
              <a:ext cx="420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Ca</a:t>
              </a:r>
              <a:r>
                <a:rPr lang="en-US" sz="1800" b="1" baseline="30000">
                  <a:solidFill>
                    <a:srgbClr val="000000"/>
                  </a:solidFill>
                </a:rPr>
                <a:t>++</a:t>
              </a:r>
            </a:p>
          </p:txBody>
        </p:sp>
        <p:sp>
          <p:nvSpPr>
            <p:cNvPr id="16417" name="Rectangle 33"/>
            <p:cNvSpPr>
              <a:spLocks noChangeArrowheads="1"/>
            </p:cNvSpPr>
            <p:nvPr/>
          </p:nvSpPr>
          <p:spPr bwMode="auto">
            <a:xfrm>
              <a:off x="1056" y="3075"/>
              <a:ext cx="57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0.0001</a:t>
              </a:r>
            </a:p>
          </p:txBody>
        </p:sp>
        <p:sp>
          <p:nvSpPr>
            <p:cNvPr id="16421" name="Rectangle 37"/>
            <p:cNvSpPr>
              <a:spLocks noChangeArrowheads="1"/>
            </p:cNvSpPr>
            <p:nvPr/>
          </p:nvSpPr>
          <p:spPr bwMode="auto">
            <a:xfrm>
              <a:off x="1412" y="3365"/>
              <a:ext cx="220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 2</a:t>
              </a:r>
              <a:endParaRPr lang="en-US"/>
            </a:p>
          </p:txBody>
        </p:sp>
        <p:sp>
          <p:nvSpPr>
            <p:cNvPr id="16437" name="Rectangle 53"/>
            <p:cNvSpPr>
              <a:spLocks noChangeArrowheads="1"/>
            </p:cNvSpPr>
            <p:nvPr/>
          </p:nvSpPr>
          <p:spPr bwMode="auto">
            <a:xfrm>
              <a:off x="480" y="3077"/>
              <a:ext cx="54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inside</a:t>
              </a:r>
            </a:p>
          </p:txBody>
        </p:sp>
        <p:sp>
          <p:nvSpPr>
            <p:cNvPr id="16438" name="Rectangle 54"/>
            <p:cNvSpPr>
              <a:spLocks noChangeArrowheads="1"/>
            </p:cNvSpPr>
            <p:nvPr/>
          </p:nvSpPr>
          <p:spPr bwMode="auto">
            <a:xfrm>
              <a:off x="480" y="3366"/>
              <a:ext cx="54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outside</a:t>
              </a:r>
            </a:p>
          </p:txBody>
        </p:sp>
      </p:grpSp>
      <p:grpSp>
        <p:nvGrpSpPr>
          <p:cNvPr id="16451" name="Group 67"/>
          <p:cNvGrpSpPr>
            <a:grpSpLocks/>
          </p:cNvGrpSpPr>
          <p:nvPr/>
        </p:nvGrpSpPr>
        <p:grpSpPr bwMode="auto">
          <a:xfrm>
            <a:off x="457200" y="762000"/>
            <a:ext cx="7924800" cy="1600200"/>
            <a:chOff x="288" y="480"/>
            <a:chExt cx="4992" cy="1008"/>
          </a:xfrm>
        </p:grpSpPr>
        <p:sp>
          <p:nvSpPr>
            <p:cNvPr id="16442" name="Rectangle 58"/>
            <p:cNvSpPr>
              <a:spLocks noChangeArrowheads="1"/>
            </p:cNvSpPr>
            <p:nvPr/>
          </p:nvSpPr>
          <p:spPr bwMode="auto">
            <a:xfrm>
              <a:off x="288" y="480"/>
              <a:ext cx="4992" cy="1008"/>
            </a:xfrm>
            <a:prstGeom prst="rect">
              <a:avLst/>
            </a:prstGeom>
            <a:solidFill>
              <a:srgbClr val="DDDDDD"/>
            </a:solidFill>
            <a:ln w="28575" algn="ctr">
              <a:solidFill>
                <a:schemeClr val="tx1"/>
              </a:solidFill>
              <a:prstDash val="dash"/>
              <a:miter lim="800000"/>
              <a:headEnd/>
              <a:tailEnd type="none" w="lg" len="lg"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16398" name="Object 14"/>
            <p:cNvGraphicFramePr>
              <a:graphicFrameLocks noChangeAspect="1"/>
            </p:cNvGraphicFramePr>
            <p:nvPr/>
          </p:nvGraphicFramePr>
          <p:xfrm>
            <a:off x="2016" y="672"/>
            <a:ext cx="2496" cy="402"/>
          </p:xfrm>
          <a:graphic>
            <a:graphicData uri="http://schemas.openxmlformats.org/presentationml/2006/ole">
              <p:oleObj spid="_x0000_s16398" name="Equation" r:id="rId7" imgW="2831760" imgH="457200" progId="Equation.3">
                <p:embed/>
              </p:oleObj>
            </a:graphicData>
          </a:graphic>
        </p:graphicFrame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2708" y="1157"/>
              <a:ext cx="892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O/I = 14.5</a:t>
              </a: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962" y="523"/>
              <a:ext cx="334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Na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  <a:endParaRPr lang="en-US" sz="1800" b="1" baseline="30000"/>
            </a:p>
          </p:txBody>
        </p:sp>
        <p:sp>
          <p:nvSpPr>
            <p:cNvPr id="16404" name="Rectangle 20"/>
            <p:cNvSpPr>
              <a:spLocks noChangeArrowheads="1"/>
            </p:cNvSpPr>
            <p:nvPr/>
          </p:nvSpPr>
          <p:spPr bwMode="auto">
            <a:xfrm>
              <a:off x="1296" y="825"/>
              <a:ext cx="33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10 </a:t>
              </a:r>
              <a:endParaRPr lang="en-US"/>
            </a:p>
          </p:txBody>
        </p:sp>
        <p:sp>
          <p:nvSpPr>
            <p:cNvPr id="16408" name="Rectangle 24"/>
            <p:cNvSpPr>
              <a:spLocks noChangeArrowheads="1"/>
            </p:cNvSpPr>
            <p:nvPr/>
          </p:nvSpPr>
          <p:spPr bwMode="auto">
            <a:xfrm>
              <a:off x="1307" y="1117"/>
              <a:ext cx="32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145</a:t>
              </a:r>
              <a:endParaRPr lang="en-US"/>
            </a:p>
          </p:txBody>
        </p:sp>
        <p:sp>
          <p:nvSpPr>
            <p:cNvPr id="16432" name="Rectangle 48"/>
            <p:cNvSpPr>
              <a:spLocks noChangeArrowheads="1"/>
            </p:cNvSpPr>
            <p:nvPr/>
          </p:nvSpPr>
          <p:spPr bwMode="auto">
            <a:xfrm>
              <a:off x="480" y="826"/>
              <a:ext cx="54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inside</a:t>
              </a:r>
            </a:p>
          </p:txBody>
        </p:sp>
        <p:sp>
          <p:nvSpPr>
            <p:cNvPr id="16433" name="Rectangle 49"/>
            <p:cNvSpPr>
              <a:spLocks noChangeArrowheads="1"/>
            </p:cNvSpPr>
            <p:nvPr/>
          </p:nvSpPr>
          <p:spPr bwMode="auto">
            <a:xfrm>
              <a:off x="480" y="1117"/>
              <a:ext cx="546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45720" rIns="45720" anchor="ctr" anchorCtr="1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outside</a:t>
              </a: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467600" cy="382588"/>
          </a:xfrm>
          <a:solidFill>
            <a:schemeClr val="bg1"/>
          </a:solidFill>
          <a:ln/>
        </p:spPr>
        <p:txBody>
          <a:bodyPr>
            <a:spAutoFit/>
          </a:bodyPr>
          <a:lstStyle/>
          <a:p>
            <a:r>
              <a:rPr lang="en-US" sz="1800"/>
              <a:t>Equilibrium potential compared to resting membrane potential (RMP)</a:t>
            </a:r>
          </a:p>
        </p:txBody>
      </p:sp>
      <p:graphicFrame>
        <p:nvGraphicFramePr>
          <p:cNvPr id="116854" name="Group 118"/>
          <p:cNvGraphicFramePr>
            <a:graphicFrameLocks noGrp="1"/>
          </p:cNvGraphicFramePr>
          <p:nvPr/>
        </p:nvGraphicFramePr>
        <p:xfrm>
          <a:off x="228600" y="1066800"/>
          <a:ext cx="8610600" cy="2949575"/>
        </p:xfrm>
        <a:graphic>
          <a:graphicData uri="http://schemas.openxmlformats.org/drawingml/2006/table">
            <a:tbl>
              <a:tblPr/>
              <a:tblGrid>
                <a:gridCol w="838200"/>
                <a:gridCol w="1905000"/>
                <a:gridCol w="1524000"/>
                <a:gridCol w="762000"/>
                <a:gridCol w="3581400"/>
              </a:tblGrid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[inside]/[outside]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Equilibrium potential, mV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RMP, mV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7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K+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135/4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- 94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- 90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Concentration &amp; electrical forces are opposite; concentration &gt; electrical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7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Cl-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4/110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- 70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- 90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concentration &amp; electrical forces are opposite; electrical &gt; concentration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7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Na+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10/145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+ 70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- 90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Concentration &amp; electrical forces act in same direction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7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Ca++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.0001/2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+ 132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- 90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4637" y="76200"/>
            <a:ext cx="5999163" cy="319088"/>
          </a:xfrm>
          <a:solidFill>
            <a:schemeClr val="bg1"/>
          </a:solidFill>
          <a:ln/>
        </p:spPr>
        <p:txBody>
          <a:bodyPr/>
          <a:lstStyle/>
          <a:p>
            <a:pPr algn="l"/>
            <a:r>
              <a:rPr lang="en-US" sz="1800"/>
              <a:t>Membrane pumps and potentials in a ventricular myocyte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304800" y="609600"/>
            <a:ext cx="8553450" cy="5974080"/>
            <a:chOff x="304800" y="609600"/>
            <a:chExt cx="8553450" cy="5974080"/>
          </a:xfrm>
        </p:grpSpPr>
        <p:sp>
          <p:nvSpPr>
            <p:cNvPr id="58" name="AutoShape 10"/>
            <p:cNvSpPr>
              <a:spLocks noChangeArrowheads="1"/>
            </p:cNvSpPr>
            <p:nvPr/>
          </p:nvSpPr>
          <p:spPr bwMode="auto">
            <a:xfrm>
              <a:off x="3124200" y="914400"/>
              <a:ext cx="5120640" cy="566928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7699" name="Oval 51"/>
            <p:cNvSpPr>
              <a:spLocks noChangeArrowheads="1"/>
            </p:cNvSpPr>
            <p:nvPr/>
          </p:nvSpPr>
          <p:spPr bwMode="auto">
            <a:xfrm>
              <a:off x="5257800" y="5334000"/>
              <a:ext cx="2667000" cy="1066800"/>
            </a:xfrm>
            <a:prstGeom prst="ellipse">
              <a:avLst/>
            </a:prstGeom>
            <a:solidFill>
              <a:srgbClr val="CCECFF"/>
            </a:solidFill>
            <a:ln w="15875">
              <a:solidFill>
                <a:schemeClr val="tx1"/>
              </a:solidFill>
              <a:round/>
              <a:headEnd/>
              <a:tailEnd type="none" w="lg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7665" name="Text Box 17"/>
            <p:cNvSpPr txBox="1">
              <a:spLocks noChangeArrowheads="1"/>
            </p:cNvSpPr>
            <p:nvPr/>
          </p:nvSpPr>
          <p:spPr bwMode="auto">
            <a:xfrm>
              <a:off x="5159375" y="1538288"/>
              <a:ext cx="18510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[Na</a:t>
              </a:r>
              <a:r>
                <a:rPr lang="en-US" baseline="30000"/>
                <a:t>+</a:t>
              </a:r>
              <a:r>
                <a:rPr lang="en-US"/>
                <a:t>] = 10 mEq/L</a:t>
              </a:r>
            </a:p>
          </p:txBody>
        </p:sp>
        <p:sp>
          <p:nvSpPr>
            <p:cNvPr id="27666" name="Text Box 18"/>
            <p:cNvSpPr txBox="1">
              <a:spLocks noChangeArrowheads="1"/>
            </p:cNvSpPr>
            <p:nvPr/>
          </p:nvSpPr>
          <p:spPr bwMode="auto">
            <a:xfrm>
              <a:off x="5159375" y="2681288"/>
              <a:ext cx="18399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[K</a:t>
              </a:r>
              <a:r>
                <a:rPr lang="en-US" baseline="30000"/>
                <a:t>+</a:t>
              </a:r>
              <a:r>
                <a:rPr lang="en-US"/>
                <a:t>] = 135 mEq/L</a:t>
              </a:r>
            </a:p>
          </p:txBody>
        </p:sp>
        <p:cxnSp>
          <p:nvCxnSpPr>
            <p:cNvPr id="27705" name="AutoShape 57"/>
            <p:cNvCxnSpPr>
              <a:cxnSpLocks noChangeShapeType="1"/>
              <a:stCxn id="27733" idx="3"/>
              <a:endCxn id="27706" idx="1"/>
            </p:cNvCxnSpPr>
            <p:nvPr/>
          </p:nvCxnSpPr>
          <p:spPr bwMode="auto">
            <a:xfrm>
              <a:off x="4500563" y="5845175"/>
              <a:ext cx="1138238" cy="4603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lg"/>
              <a:tailEnd type="stealth" w="lg" len="lg"/>
            </a:ln>
            <a:effectLst/>
          </p:spPr>
        </p:cxnSp>
        <p:sp>
          <p:nvSpPr>
            <p:cNvPr id="27707" name="Text Box 59"/>
            <p:cNvSpPr txBox="1">
              <a:spLocks noChangeArrowheads="1"/>
            </p:cNvSpPr>
            <p:nvPr/>
          </p:nvSpPr>
          <p:spPr bwMode="auto">
            <a:xfrm>
              <a:off x="5181600" y="3505200"/>
              <a:ext cx="3581400" cy="140176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u="sng" dirty="0"/>
                <a:t>Sarcoplasmic reticulum:</a:t>
              </a:r>
            </a:p>
            <a:p>
              <a:pPr algn="l" eaLnBrk="0" hangingPunct="0"/>
              <a:r>
                <a:rPr lang="en-US" dirty="0"/>
                <a:t>Ca</a:t>
              </a:r>
              <a:r>
                <a:rPr lang="en-US" baseline="30000" dirty="0"/>
                <a:t>++ </a:t>
              </a:r>
              <a:r>
                <a:rPr lang="en-US" dirty="0"/>
                <a:t>store</a:t>
              </a:r>
            </a:p>
            <a:p>
              <a:pPr algn="l" eaLnBrk="0" hangingPunct="0"/>
              <a:r>
                <a:rPr lang="en-US" dirty="0"/>
                <a:t>Ca</a:t>
              </a:r>
              <a:r>
                <a:rPr lang="en-US" baseline="30000" dirty="0"/>
                <a:t>++</a:t>
              </a:r>
              <a:r>
                <a:rPr lang="en-US" dirty="0"/>
                <a:t> released during excitation</a:t>
              </a:r>
            </a:p>
            <a:p>
              <a:pPr algn="l" eaLnBrk="0" hangingPunct="0"/>
              <a:r>
                <a:rPr lang="en-US" dirty="0"/>
                <a:t>Ca</a:t>
              </a:r>
              <a:r>
                <a:rPr lang="en-US" baseline="30000" dirty="0"/>
                <a:t>++</a:t>
              </a:r>
              <a:r>
                <a:rPr lang="en-US" dirty="0"/>
                <a:t> taken up during relaxation by </a:t>
              </a:r>
              <a:r>
                <a:rPr lang="en-US" b="1" dirty="0"/>
                <a:t>Ca</a:t>
              </a:r>
              <a:r>
                <a:rPr lang="en-US" b="1" baseline="30000" dirty="0"/>
                <a:t>++</a:t>
              </a:r>
              <a:r>
                <a:rPr lang="en-US" b="1" dirty="0"/>
                <a:t> </a:t>
              </a:r>
              <a:r>
                <a:rPr lang="en-US" b="1" dirty="0" err="1"/>
                <a:t>ATPase</a:t>
              </a:r>
              <a:r>
                <a:rPr lang="en-US" b="1" dirty="0"/>
                <a:t> in SR (SERCA)</a:t>
              </a:r>
            </a:p>
          </p:txBody>
        </p:sp>
        <p:sp>
          <p:nvSpPr>
            <p:cNvPr id="27702" name="Oval 54"/>
            <p:cNvSpPr>
              <a:spLocks noChangeArrowheads="1"/>
            </p:cNvSpPr>
            <p:nvPr/>
          </p:nvSpPr>
          <p:spPr bwMode="auto">
            <a:xfrm>
              <a:off x="6819900" y="5384800"/>
              <a:ext cx="685800" cy="66198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703" name="Text Box 55"/>
            <p:cNvSpPr txBox="1">
              <a:spLocks noChangeArrowheads="1"/>
            </p:cNvSpPr>
            <p:nvPr/>
          </p:nvSpPr>
          <p:spPr bwMode="auto">
            <a:xfrm>
              <a:off x="6684963" y="5538788"/>
              <a:ext cx="14684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b="1"/>
                <a:t>Ca</a:t>
              </a:r>
              <a:r>
                <a:rPr lang="en-US" b="1" baseline="30000"/>
                <a:t>++</a:t>
              </a:r>
              <a:r>
                <a:rPr lang="en-US" b="1"/>
                <a:t> ATPase</a:t>
              </a:r>
              <a:endParaRPr lang="en-US" b="1" baseline="30000"/>
            </a:p>
          </p:txBody>
        </p:sp>
        <p:sp>
          <p:nvSpPr>
            <p:cNvPr id="27706" name="Text Box 58"/>
            <p:cNvSpPr txBox="1">
              <a:spLocks noChangeArrowheads="1"/>
            </p:cNvSpPr>
            <p:nvPr/>
          </p:nvSpPr>
          <p:spPr bwMode="auto">
            <a:xfrm>
              <a:off x="5638800" y="5715000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cxnSp>
          <p:nvCxnSpPr>
            <p:cNvPr id="27708" name="AutoShape 60"/>
            <p:cNvCxnSpPr>
              <a:cxnSpLocks noChangeShapeType="1"/>
              <a:stCxn id="27707" idx="2"/>
              <a:endCxn id="27699" idx="0"/>
            </p:cNvCxnSpPr>
            <p:nvPr/>
          </p:nvCxnSpPr>
          <p:spPr bwMode="auto">
            <a:xfrm flipH="1">
              <a:off x="6591300" y="4906963"/>
              <a:ext cx="381000" cy="42703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lg"/>
              <a:tailEnd type="stealth" w="lg" len="lg"/>
            </a:ln>
            <a:effectLst/>
          </p:spPr>
        </p:cxnSp>
        <p:sp>
          <p:nvSpPr>
            <p:cNvPr id="27664" name="Text Box 16"/>
            <p:cNvSpPr txBox="1">
              <a:spLocks noChangeArrowheads="1"/>
            </p:cNvSpPr>
            <p:nvPr/>
          </p:nvSpPr>
          <p:spPr bwMode="auto">
            <a:xfrm>
              <a:off x="381000" y="609600"/>
              <a:ext cx="19716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[Na</a:t>
              </a:r>
              <a:r>
                <a:rPr lang="en-US" baseline="30000"/>
                <a:t>+</a:t>
              </a:r>
              <a:r>
                <a:rPr lang="en-US"/>
                <a:t>] = 145 mEq/L</a:t>
              </a:r>
            </a:p>
          </p:txBody>
        </p:sp>
        <p:sp>
          <p:nvSpPr>
            <p:cNvPr id="27668" name="Text Box 20"/>
            <p:cNvSpPr txBox="1">
              <a:spLocks noChangeArrowheads="1"/>
            </p:cNvSpPr>
            <p:nvPr/>
          </p:nvSpPr>
          <p:spPr bwMode="auto">
            <a:xfrm>
              <a:off x="304800" y="2487613"/>
              <a:ext cx="15986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dirty="0"/>
                <a:t>[K</a:t>
              </a:r>
              <a:r>
                <a:rPr lang="en-US" baseline="30000" dirty="0"/>
                <a:t>+</a:t>
              </a:r>
              <a:r>
                <a:rPr lang="en-US" dirty="0"/>
                <a:t>] = 4 </a:t>
              </a:r>
              <a:r>
                <a:rPr lang="en-US" dirty="0" err="1"/>
                <a:t>mEq</a:t>
              </a:r>
              <a:r>
                <a:rPr lang="en-US" dirty="0"/>
                <a:t>/L</a:t>
              </a:r>
            </a:p>
          </p:txBody>
        </p:sp>
        <p:sp>
          <p:nvSpPr>
            <p:cNvPr id="27743" name="Text Box 95"/>
            <p:cNvSpPr txBox="1">
              <a:spLocks noChangeArrowheads="1"/>
            </p:cNvSpPr>
            <p:nvPr/>
          </p:nvSpPr>
          <p:spPr bwMode="auto">
            <a:xfrm>
              <a:off x="304800" y="5943600"/>
              <a:ext cx="24384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en-US" b="1"/>
                <a:t>Voltage-gated L type Ca</a:t>
              </a:r>
              <a:r>
                <a:rPr lang="en-US" b="1" baseline="30000"/>
                <a:t>++</a:t>
              </a:r>
              <a:r>
                <a:rPr lang="en-US" b="1"/>
                <a:t> channel</a:t>
              </a:r>
            </a:p>
          </p:txBody>
        </p:sp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3657600" y="762000"/>
              <a:ext cx="16224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RMP = -90 mV</a:t>
              </a:r>
              <a:endParaRPr lang="en-US" baseline="30000"/>
            </a:p>
          </p:txBody>
        </p:sp>
        <p:sp>
          <p:nvSpPr>
            <p:cNvPr id="27653" name="Oval 5"/>
            <p:cNvSpPr>
              <a:spLocks noChangeArrowheads="1"/>
            </p:cNvSpPr>
            <p:nvPr/>
          </p:nvSpPr>
          <p:spPr bwMode="auto">
            <a:xfrm>
              <a:off x="3085167" y="3783748"/>
              <a:ext cx="479425" cy="43497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27681" name="Text Box 33"/>
            <p:cNvSpPr txBox="1">
              <a:spLocks noChangeArrowheads="1"/>
            </p:cNvSpPr>
            <p:nvPr/>
          </p:nvSpPr>
          <p:spPr bwMode="auto">
            <a:xfrm>
              <a:off x="2117725" y="3597275"/>
              <a:ext cx="5572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dirty="0"/>
                <a:t>Na</a:t>
              </a:r>
              <a:r>
                <a:rPr lang="en-US" baseline="30000" dirty="0"/>
                <a:t>+</a:t>
              </a:r>
            </a:p>
          </p:txBody>
        </p:sp>
        <p:sp>
          <p:nvSpPr>
            <p:cNvPr id="27682" name="Text Box 34"/>
            <p:cNvSpPr txBox="1">
              <a:spLocks noChangeArrowheads="1"/>
            </p:cNvSpPr>
            <p:nvPr/>
          </p:nvSpPr>
          <p:spPr bwMode="auto">
            <a:xfrm>
              <a:off x="3976688" y="3595688"/>
              <a:ext cx="5572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Na</a:t>
              </a:r>
              <a:r>
                <a:rPr lang="en-US" baseline="30000"/>
                <a:t>+</a:t>
              </a:r>
            </a:p>
          </p:txBody>
        </p:sp>
        <p:cxnSp>
          <p:nvCxnSpPr>
            <p:cNvPr id="27683" name="AutoShape 35"/>
            <p:cNvCxnSpPr>
              <a:cxnSpLocks noChangeShapeType="1"/>
              <a:stCxn id="27682" idx="1"/>
              <a:endCxn id="27681" idx="3"/>
            </p:cNvCxnSpPr>
            <p:nvPr/>
          </p:nvCxnSpPr>
          <p:spPr bwMode="auto">
            <a:xfrm flipH="1">
              <a:off x="2659063" y="3771900"/>
              <a:ext cx="1317625" cy="158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27684" name="Text Box 36"/>
            <p:cNvSpPr txBox="1">
              <a:spLocks noChangeArrowheads="1"/>
            </p:cNvSpPr>
            <p:nvPr/>
          </p:nvSpPr>
          <p:spPr bwMode="auto">
            <a:xfrm>
              <a:off x="2057400" y="4054475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sp>
          <p:nvSpPr>
            <p:cNvPr id="27685" name="Text Box 37"/>
            <p:cNvSpPr txBox="1">
              <a:spLocks noChangeArrowheads="1"/>
            </p:cNvSpPr>
            <p:nvPr/>
          </p:nvSpPr>
          <p:spPr bwMode="auto">
            <a:xfrm>
              <a:off x="3886200" y="4054475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cxnSp>
          <p:nvCxnSpPr>
            <p:cNvPr id="27686" name="AutoShape 38"/>
            <p:cNvCxnSpPr>
              <a:cxnSpLocks noChangeShapeType="1"/>
              <a:stCxn id="27684" idx="3"/>
              <a:endCxn id="27685" idx="1"/>
            </p:cNvCxnSpPr>
            <p:nvPr/>
          </p:nvCxnSpPr>
          <p:spPr bwMode="auto">
            <a:xfrm>
              <a:off x="2679700" y="4230688"/>
              <a:ext cx="1206500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27654" name="Oval 6"/>
            <p:cNvSpPr>
              <a:spLocks noChangeArrowheads="1"/>
            </p:cNvSpPr>
            <p:nvPr/>
          </p:nvSpPr>
          <p:spPr bwMode="auto">
            <a:xfrm>
              <a:off x="3048000" y="4672013"/>
              <a:ext cx="685800" cy="66198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7680" name="Text Box 32"/>
            <p:cNvSpPr txBox="1">
              <a:spLocks noChangeArrowheads="1"/>
            </p:cNvSpPr>
            <p:nvPr/>
          </p:nvSpPr>
          <p:spPr bwMode="auto">
            <a:xfrm>
              <a:off x="2895600" y="4903857"/>
              <a:ext cx="1394805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dirty="0" smtClean="0"/>
                <a:t>Ca</a:t>
              </a:r>
              <a:r>
                <a:rPr lang="en-US" baseline="30000" dirty="0" smtClean="0"/>
                <a:t>++</a:t>
              </a:r>
              <a:r>
                <a:rPr lang="en-US" dirty="0" err="1" smtClean="0"/>
                <a:t>ATPase</a:t>
              </a:r>
              <a:endParaRPr lang="en-US" baseline="30000" dirty="0"/>
            </a:p>
          </p:txBody>
        </p:sp>
        <p:sp>
          <p:nvSpPr>
            <p:cNvPr id="27687" name="Text Box 39"/>
            <p:cNvSpPr txBox="1">
              <a:spLocks noChangeArrowheads="1"/>
            </p:cNvSpPr>
            <p:nvPr/>
          </p:nvSpPr>
          <p:spPr bwMode="auto">
            <a:xfrm>
              <a:off x="2057400" y="4500563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sp>
          <p:nvSpPr>
            <p:cNvPr id="27688" name="Text Box 40"/>
            <p:cNvSpPr txBox="1">
              <a:spLocks noChangeArrowheads="1"/>
            </p:cNvSpPr>
            <p:nvPr/>
          </p:nvSpPr>
          <p:spPr bwMode="auto">
            <a:xfrm>
              <a:off x="3886200" y="4500563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cxnSp>
          <p:nvCxnSpPr>
            <p:cNvPr id="27689" name="AutoShape 41"/>
            <p:cNvCxnSpPr>
              <a:cxnSpLocks noChangeShapeType="1"/>
              <a:stCxn id="27687" idx="3"/>
              <a:endCxn id="27688" idx="1"/>
            </p:cNvCxnSpPr>
            <p:nvPr/>
          </p:nvCxnSpPr>
          <p:spPr bwMode="auto">
            <a:xfrm>
              <a:off x="2679700" y="4676775"/>
              <a:ext cx="1206500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3073400" y="2005013"/>
              <a:ext cx="685800" cy="66198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1981200" y="1828800"/>
              <a:ext cx="73818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3 Na</a:t>
              </a:r>
              <a:r>
                <a:rPr lang="en-US" baseline="30000"/>
                <a:t>+</a:t>
              </a:r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4002088" y="1828800"/>
              <a:ext cx="73818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3 Na</a:t>
              </a:r>
              <a:r>
                <a:rPr lang="en-US" baseline="30000"/>
                <a:t>+</a:t>
              </a:r>
            </a:p>
          </p:txBody>
        </p:sp>
        <p:sp>
          <p:nvSpPr>
            <p:cNvPr id="27667" name="Text Box 19"/>
            <p:cNvSpPr txBox="1">
              <a:spLocks noChangeArrowheads="1"/>
            </p:cNvSpPr>
            <p:nvPr/>
          </p:nvSpPr>
          <p:spPr bwMode="auto">
            <a:xfrm>
              <a:off x="2279650" y="2487613"/>
              <a:ext cx="6064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2 K</a:t>
              </a:r>
              <a:r>
                <a:rPr lang="en-US" baseline="30000"/>
                <a:t>+</a:t>
              </a:r>
            </a:p>
          </p:txBody>
        </p:sp>
        <p:sp>
          <p:nvSpPr>
            <p:cNvPr id="27674" name="Text Box 26"/>
            <p:cNvSpPr txBox="1">
              <a:spLocks noChangeArrowheads="1"/>
            </p:cNvSpPr>
            <p:nvPr/>
          </p:nvSpPr>
          <p:spPr bwMode="auto">
            <a:xfrm>
              <a:off x="3987800" y="2487613"/>
              <a:ext cx="6064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2 K</a:t>
              </a:r>
              <a:r>
                <a:rPr lang="en-US" baseline="30000"/>
                <a:t>+</a:t>
              </a:r>
            </a:p>
          </p:txBody>
        </p:sp>
        <p:cxnSp>
          <p:nvCxnSpPr>
            <p:cNvPr id="27675" name="AutoShape 27"/>
            <p:cNvCxnSpPr>
              <a:cxnSpLocks noChangeShapeType="1"/>
              <a:stCxn id="27667" idx="3"/>
              <a:endCxn id="27674" idx="1"/>
            </p:cNvCxnSpPr>
            <p:nvPr/>
          </p:nvCxnSpPr>
          <p:spPr bwMode="auto">
            <a:xfrm>
              <a:off x="2886075" y="2670970"/>
              <a:ext cx="11017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lg"/>
              <a:tailEnd type="stealth" w="lg" len="lg"/>
            </a:ln>
            <a:effectLst/>
          </p:spPr>
        </p:cxnSp>
        <p:cxnSp>
          <p:nvCxnSpPr>
            <p:cNvPr id="27676" name="AutoShape 28"/>
            <p:cNvCxnSpPr>
              <a:cxnSpLocks noChangeShapeType="1"/>
              <a:stCxn id="27655" idx="3"/>
              <a:endCxn id="27656" idx="1"/>
            </p:cNvCxnSpPr>
            <p:nvPr/>
          </p:nvCxnSpPr>
          <p:spPr bwMode="auto">
            <a:xfrm>
              <a:off x="2703513" y="2005013"/>
              <a:ext cx="129857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none" w="med" len="lg"/>
            </a:ln>
            <a:effectLst/>
          </p:spPr>
        </p:cxnSp>
        <p:sp>
          <p:nvSpPr>
            <p:cNvPr id="27679" name="Text Box 31"/>
            <p:cNvSpPr txBox="1">
              <a:spLocks noChangeArrowheads="1"/>
            </p:cNvSpPr>
            <p:nvPr/>
          </p:nvSpPr>
          <p:spPr bwMode="auto">
            <a:xfrm>
              <a:off x="2921000" y="2200275"/>
              <a:ext cx="96996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ATPase</a:t>
              </a:r>
              <a:endParaRPr lang="en-US" baseline="30000"/>
            </a:p>
          </p:txBody>
        </p:sp>
        <p:cxnSp>
          <p:nvCxnSpPr>
            <p:cNvPr id="27722" name="AutoShape 74"/>
            <p:cNvCxnSpPr>
              <a:cxnSpLocks noChangeShapeType="1"/>
              <a:stCxn id="27662" idx="3"/>
              <a:endCxn id="27656" idx="3"/>
            </p:cNvCxnSpPr>
            <p:nvPr/>
          </p:nvCxnSpPr>
          <p:spPr bwMode="auto">
            <a:xfrm>
              <a:off x="4419600" y="1547813"/>
              <a:ext cx="304800" cy="457200"/>
            </a:xfrm>
            <a:prstGeom prst="curvedConnector3">
              <a:avLst>
                <a:gd name="adj1" fmla="val 175000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27724" name="AutoShape 76"/>
            <p:cNvCxnSpPr>
              <a:cxnSpLocks noChangeShapeType="1"/>
              <a:stCxn id="27674" idx="3"/>
              <a:endCxn id="27671" idx="3"/>
            </p:cNvCxnSpPr>
            <p:nvPr/>
          </p:nvCxnSpPr>
          <p:spPr bwMode="auto">
            <a:xfrm flipH="1">
              <a:off x="4059238" y="2663825"/>
              <a:ext cx="519113" cy="331788"/>
            </a:xfrm>
            <a:prstGeom prst="curvedConnector3">
              <a:avLst>
                <a:gd name="adj1" fmla="val -44037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27732" name="Text Box 84"/>
            <p:cNvSpPr txBox="1">
              <a:spLocks noChangeArrowheads="1"/>
            </p:cNvSpPr>
            <p:nvPr/>
          </p:nvSpPr>
          <p:spPr bwMode="auto">
            <a:xfrm>
              <a:off x="1668463" y="5287963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sp>
          <p:nvSpPr>
            <p:cNvPr id="27733" name="Text Box 85"/>
            <p:cNvSpPr txBox="1">
              <a:spLocks noChangeArrowheads="1"/>
            </p:cNvSpPr>
            <p:nvPr/>
          </p:nvSpPr>
          <p:spPr bwMode="auto">
            <a:xfrm>
              <a:off x="3878263" y="5668963"/>
              <a:ext cx="638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Ca</a:t>
              </a:r>
              <a:r>
                <a:rPr lang="en-US" baseline="30000"/>
                <a:t>++</a:t>
              </a:r>
            </a:p>
          </p:txBody>
        </p:sp>
        <p:cxnSp>
          <p:nvCxnSpPr>
            <p:cNvPr id="27734" name="AutoShape 86"/>
            <p:cNvCxnSpPr>
              <a:cxnSpLocks noChangeShapeType="1"/>
              <a:stCxn id="27732" idx="3"/>
              <a:endCxn id="27733" idx="1"/>
            </p:cNvCxnSpPr>
            <p:nvPr/>
          </p:nvCxnSpPr>
          <p:spPr bwMode="auto">
            <a:xfrm>
              <a:off x="2290763" y="5464175"/>
              <a:ext cx="1587500" cy="3810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med" len="lg"/>
              <a:tailEnd type="stealth" w="lg" len="lg"/>
            </a:ln>
            <a:effectLst/>
          </p:spPr>
        </p:cxnSp>
        <p:sp>
          <p:nvSpPr>
            <p:cNvPr id="27661" name="Text Box 13"/>
            <p:cNvSpPr txBox="1">
              <a:spLocks noChangeArrowheads="1"/>
            </p:cNvSpPr>
            <p:nvPr/>
          </p:nvSpPr>
          <p:spPr bwMode="auto">
            <a:xfrm>
              <a:off x="1668463" y="990600"/>
              <a:ext cx="5572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Na</a:t>
              </a:r>
              <a:r>
                <a:rPr lang="en-US" baseline="30000"/>
                <a:t>+</a:t>
              </a:r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3878263" y="1371600"/>
              <a:ext cx="557213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Na</a:t>
              </a:r>
              <a:r>
                <a:rPr lang="en-US" baseline="30000"/>
                <a:t>+</a:t>
              </a:r>
            </a:p>
          </p:txBody>
        </p:sp>
        <p:cxnSp>
          <p:nvCxnSpPr>
            <p:cNvPr id="27663" name="AutoShape 15"/>
            <p:cNvCxnSpPr>
              <a:cxnSpLocks noChangeShapeType="1"/>
              <a:stCxn id="27661" idx="3"/>
              <a:endCxn id="27662" idx="1"/>
            </p:cNvCxnSpPr>
            <p:nvPr/>
          </p:nvCxnSpPr>
          <p:spPr bwMode="auto">
            <a:xfrm>
              <a:off x="2209800" y="1166813"/>
              <a:ext cx="1668463" cy="3810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med" len="lg"/>
              <a:tailEnd type="stealth" w="lg" len="lg"/>
            </a:ln>
            <a:effectLst/>
          </p:spPr>
        </p:cxnSp>
        <p:sp>
          <p:nvSpPr>
            <p:cNvPr id="27660" name="AutoShape 12"/>
            <p:cNvSpPr>
              <a:spLocks noChangeArrowheads="1"/>
            </p:cNvSpPr>
            <p:nvPr/>
          </p:nvSpPr>
          <p:spPr bwMode="auto">
            <a:xfrm rot="17104950">
              <a:off x="2922588" y="993775"/>
              <a:ext cx="273050" cy="769938"/>
            </a:xfrm>
            <a:prstGeom prst="can">
              <a:avLst>
                <a:gd name="adj" fmla="val 48589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7671" name="Text Box 23"/>
            <p:cNvSpPr txBox="1">
              <a:spLocks noChangeArrowheads="1"/>
            </p:cNvSpPr>
            <p:nvPr/>
          </p:nvSpPr>
          <p:spPr bwMode="auto">
            <a:xfrm>
              <a:off x="3649663" y="2819400"/>
              <a:ext cx="4254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K</a:t>
              </a:r>
              <a:r>
                <a:rPr lang="en-US" baseline="30000"/>
                <a:t>+</a:t>
              </a:r>
            </a:p>
          </p:txBody>
        </p:sp>
        <p:sp>
          <p:nvSpPr>
            <p:cNvPr id="27672" name="Text Box 24"/>
            <p:cNvSpPr txBox="1">
              <a:spLocks noChangeArrowheads="1"/>
            </p:cNvSpPr>
            <p:nvPr/>
          </p:nvSpPr>
          <p:spPr bwMode="auto">
            <a:xfrm>
              <a:off x="1668463" y="3232150"/>
              <a:ext cx="4254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K</a:t>
              </a:r>
              <a:r>
                <a:rPr lang="en-US" baseline="30000"/>
                <a:t>+</a:t>
              </a:r>
            </a:p>
          </p:txBody>
        </p:sp>
        <p:cxnSp>
          <p:nvCxnSpPr>
            <p:cNvPr id="27673" name="AutoShape 25"/>
            <p:cNvCxnSpPr>
              <a:cxnSpLocks noChangeShapeType="1"/>
              <a:stCxn id="27671" idx="1"/>
              <a:endCxn id="27672" idx="3"/>
            </p:cNvCxnSpPr>
            <p:nvPr/>
          </p:nvCxnSpPr>
          <p:spPr bwMode="auto">
            <a:xfrm flipH="1">
              <a:off x="2093913" y="2990850"/>
              <a:ext cx="1555750" cy="41275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med" len="lg"/>
              <a:tailEnd type="stealth" w="lg" len="lg"/>
            </a:ln>
            <a:effectLst/>
          </p:spPr>
        </p:cxnSp>
        <p:sp>
          <p:nvSpPr>
            <p:cNvPr id="27670" name="AutoShape 22"/>
            <p:cNvSpPr>
              <a:spLocks noChangeArrowheads="1"/>
            </p:cNvSpPr>
            <p:nvPr/>
          </p:nvSpPr>
          <p:spPr bwMode="auto">
            <a:xfrm rot="4495050" flipH="1">
              <a:off x="2871788" y="2806700"/>
              <a:ext cx="250825" cy="688975"/>
            </a:xfrm>
            <a:prstGeom prst="can">
              <a:avLst>
                <a:gd name="adj" fmla="val 47332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27744" name="AutoShape 96"/>
            <p:cNvCxnSpPr>
              <a:cxnSpLocks noChangeShapeType="1"/>
              <a:stCxn id="27743" idx="3"/>
              <a:endCxn id="27731" idx="2"/>
            </p:cNvCxnSpPr>
            <p:nvPr/>
          </p:nvCxnSpPr>
          <p:spPr bwMode="auto">
            <a:xfrm flipV="1">
              <a:off x="2743200" y="5807929"/>
              <a:ext cx="280388" cy="44840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27731" name="AutoShape 83"/>
            <p:cNvSpPr>
              <a:spLocks noChangeArrowheads="1"/>
            </p:cNvSpPr>
            <p:nvPr/>
          </p:nvSpPr>
          <p:spPr bwMode="auto">
            <a:xfrm rot="17104950">
              <a:off x="2922588" y="5291138"/>
              <a:ext cx="273050" cy="769938"/>
            </a:xfrm>
            <a:prstGeom prst="can">
              <a:avLst>
                <a:gd name="adj" fmla="val 48589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 type="none" w="med" len="lg"/>
              <a:tailEnd type="none" w="med" len="lg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7162800" y="990600"/>
              <a:ext cx="1695450" cy="823913"/>
              <a:chOff x="7239000" y="457200"/>
              <a:chExt cx="1695450" cy="823913"/>
            </a:xfrm>
          </p:grpSpPr>
          <p:sp>
            <p:nvSpPr>
              <p:cNvPr id="62" name="Text Box 45"/>
              <p:cNvSpPr txBox="1">
                <a:spLocks noChangeArrowheads="1"/>
              </p:cNvSpPr>
              <p:nvPr/>
            </p:nvSpPr>
            <p:spPr bwMode="auto">
              <a:xfrm>
                <a:off x="8001000" y="914400"/>
                <a:ext cx="933450" cy="36671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 type="none" w="med" len="lg"/>
                <a:tailEnd type="none" w="med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/>
                  <a:t>passive</a:t>
                </a:r>
              </a:p>
            </p:txBody>
          </p:sp>
          <p:sp>
            <p:nvSpPr>
              <p:cNvPr id="63" name="Line 42"/>
              <p:cNvSpPr>
                <a:spLocks noChangeShapeType="1"/>
              </p:cNvSpPr>
              <p:nvPr/>
            </p:nvSpPr>
            <p:spPr bwMode="auto">
              <a:xfrm>
                <a:off x="7239000" y="641350"/>
                <a:ext cx="609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med" len="lg"/>
                <a:tailEnd type="stealth" w="lg" len="lg"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4" name="Line 43"/>
              <p:cNvSpPr>
                <a:spLocks noChangeShapeType="1"/>
              </p:cNvSpPr>
              <p:nvPr/>
            </p:nvSpPr>
            <p:spPr bwMode="auto">
              <a:xfrm>
                <a:off x="7239000" y="1098550"/>
                <a:ext cx="609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 type="none" w="med" len="lg"/>
                <a:tailEnd type="stealth" w="lg" len="lg"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5" name="Text Box 44"/>
              <p:cNvSpPr txBox="1">
                <a:spLocks noChangeArrowheads="1"/>
              </p:cNvSpPr>
              <p:nvPr/>
            </p:nvSpPr>
            <p:spPr bwMode="auto">
              <a:xfrm>
                <a:off x="8001000" y="457200"/>
                <a:ext cx="765175" cy="366713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 type="none" w="med" len="lg"/>
                <a:tailEnd type="none" w="med" len="lg"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/>
                  <a:t>active</a:t>
                </a:r>
              </a:p>
            </p:txBody>
          </p:sp>
        </p:grpSp>
        <p:sp>
          <p:nvSpPr>
            <p:cNvPr id="66" name="Text Box 32"/>
            <p:cNvSpPr txBox="1">
              <a:spLocks noChangeArrowheads="1"/>
            </p:cNvSpPr>
            <p:nvPr/>
          </p:nvSpPr>
          <p:spPr bwMode="auto">
            <a:xfrm>
              <a:off x="345142" y="3693459"/>
              <a:ext cx="1219199" cy="6155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  <a:effectLst/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en-US" b="1" dirty="0" smtClean="0"/>
                <a:t>Na </a:t>
              </a:r>
              <a:r>
                <a:rPr lang="en-US" b="1" baseline="30000" dirty="0" smtClean="0"/>
                <a:t>+</a:t>
              </a:r>
              <a:r>
                <a:rPr lang="en-US" b="1" dirty="0" smtClean="0"/>
                <a:t> Ca</a:t>
              </a:r>
              <a:r>
                <a:rPr lang="en-US" b="1" baseline="30000" dirty="0" smtClean="0"/>
                <a:t>++  </a:t>
              </a:r>
              <a:r>
                <a:rPr lang="en-US" b="1" dirty="0" smtClean="0"/>
                <a:t>exchange</a:t>
              </a:r>
              <a:endParaRPr lang="en-US" b="1" dirty="0"/>
            </a:p>
          </p:txBody>
        </p:sp>
        <p:cxnSp>
          <p:nvCxnSpPr>
            <p:cNvPr id="67" name="AutoShape 27"/>
            <p:cNvCxnSpPr>
              <a:cxnSpLocks noChangeShapeType="1"/>
              <a:stCxn id="66" idx="3"/>
              <a:endCxn id="27653" idx="2"/>
            </p:cNvCxnSpPr>
            <p:nvPr/>
          </p:nvCxnSpPr>
          <p:spPr bwMode="auto">
            <a:xfrm>
              <a:off x="1564341" y="4001236"/>
              <a:ext cx="1520826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lg"/>
              <a:tailEnd type="stealth" w="lg" len="lg"/>
            </a:ln>
            <a:effectLst/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696200" cy="457200"/>
          </a:xfrm>
          <a:solidFill>
            <a:schemeClr val="bg1"/>
          </a:solidFill>
          <a:ln cap="flat" algn="ctr"/>
        </p:spPr>
        <p:txBody>
          <a:bodyPr/>
          <a:lstStyle/>
          <a:p>
            <a:r>
              <a:rPr lang="en-US" sz="1800"/>
              <a:t>The resting membrane potential is primarily determined by diffusion of K</a:t>
            </a:r>
            <a:r>
              <a:rPr lang="en-US" sz="1800" baseline="30000"/>
              <a:t>+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685800" y="5434013"/>
            <a:ext cx="7848600" cy="119538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Aft>
                <a:spcPct val="20000"/>
              </a:spcAft>
            </a:pPr>
            <a:r>
              <a:rPr lang="en-US"/>
              <a:t>Changing extracellular [K</a:t>
            </a:r>
            <a:r>
              <a:rPr lang="en-US" baseline="30000"/>
              <a:t>+</a:t>
            </a:r>
            <a:r>
              <a:rPr lang="en-US"/>
              <a:t>] changes the concentration gradient for diffusion of K</a:t>
            </a:r>
            <a:r>
              <a:rPr lang="en-US" baseline="30000"/>
              <a:t>+</a:t>
            </a:r>
            <a:r>
              <a:rPr lang="en-US"/>
              <a:t>  out of the cell and the equilibrium potential (E</a:t>
            </a:r>
            <a:r>
              <a:rPr lang="en-US" baseline="-25000"/>
              <a:t>K</a:t>
            </a:r>
            <a:r>
              <a:rPr lang="en-US" baseline="30000"/>
              <a:t>+</a:t>
            </a:r>
            <a:r>
              <a:rPr lang="en-US"/>
              <a:t>, Nernst potential) for K</a:t>
            </a:r>
            <a:r>
              <a:rPr lang="en-US" baseline="30000"/>
              <a:t>+</a:t>
            </a:r>
            <a:r>
              <a:rPr lang="en-US"/>
              <a:t>.</a:t>
            </a:r>
          </a:p>
          <a:p>
            <a:pPr algn="l">
              <a:spcAft>
                <a:spcPct val="20000"/>
              </a:spcAft>
            </a:pPr>
            <a:r>
              <a:rPr lang="en-US"/>
              <a:t>Parallel changes in E</a:t>
            </a:r>
            <a:r>
              <a:rPr lang="en-US" baseline="-25000"/>
              <a:t>K</a:t>
            </a:r>
            <a:r>
              <a:rPr lang="en-US"/>
              <a:t> and the resting membrane potential mean that diffusion of K</a:t>
            </a:r>
            <a:r>
              <a:rPr lang="en-US" baseline="30000"/>
              <a:t>+</a:t>
            </a:r>
            <a:r>
              <a:rPr lang="en-US"/>
              <a:t> is the main determinant of the resting membrane potential. </a:t>
            </a:r>
          </a:p>
        </p:txBody>
      </p:sp>
      <p:grpSp>
        <p:nvGrpSpPr>
          <p:cNvPr id="12474" name="Group 186"/>
          <p:cNvGrpSpPr>
            <a:grpSpLocks/>
          </p:cNvGrpSpPr>
          <p:nvPr/>
        </p:nvGrpSpPr>
        <p:grpSpPr bwMode="auto">
          <a:xfrm>
            <a:off x="871538" y="715963"/>
            <a:ext cx="7967662" cy="4619625"/>
            <a:chOff x="549" y="451"/>
            <a:chExt cx="5019" cy="2910"/>
          </a:xfrm>
        </p:grpSpPr>
        <p:sp>
          <p:nvSpPr>
            <p:cNvPr id="12448" name="Rectangle 160"/>
            <p:cNvSpPr>
              <a:spLocks noChangeArrowheads="1"/>
            </p:cNvSpPr>
            <p:nvPr/>
          </p:nvSpPr>
          <p:spPr bwMode="auto">
            <a:xfrm>
              <a:off x="1241" y="532"/>
              <a:ext cx="3272" cy="22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8" name="Text Box 20"/>
            <p:cNvSpPr txBox="1">
              <a:spLocks noChangeArrowheads="1"/>
            </p:cNvSpPr>
            <p:nvPr/>
          </p:nvSpPr>
          <p:spPr bwMode="auto">
            <a:xfrm>
              <a:off x="4176" y="3024"/>
              <a:ext cx="1392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[K</a:t>
              </a:r>
              <a:r>
                <a:rPr lang="en-US" baseline="30000">
                  <a:solidFill>
                    <a:srgbClr val="000000"/>
                  </a:solidFill>
                </a:rPr>
                <a:t>+</a:t>
              </a:r>
              <a:r>
                <a:rPr lang="en-US" baseline="-25000">
                  <a:solidFill>
                    <a:srgbClr val="000000"/>
                  </a:solidFill>
                </a:rPr>
                <a:t>in</a:t>
              </a:r>
              <a:r>
                <a:rPr lang="en-US">
                  <a:solidFill>
                    <a:srgbClr val="000000"/>
                  </a:solidFill>
                </a:rPr>
                <a:t>] = 135 mEq/L</a:t>
              </a:r>
            </a:p>
          </p:txBody>
        </p:sp>
        <p:sp>
          <p:nvSpPr>
            <p:cNvPr id="12471" name="Rectangle 183"/>
            <p:cNvSpPr>
              <a:spLocks noChangeArrowheads="1"/>
            </p:cNvSpPr>
            <p:nvPr/>
          </p:nvSpPr>
          <p:spPr bwMode="auto">
            <a:xfrm>
              <a:off x="2292" y="534"/>
              <a:ext cx="228" cy="2250"/>
            </a:xfrm>
            <a:prstGeom prst="rect">
              <a:avLst/>
            </a:prstGeom>
            <a:solidFill>
              <a:srgbClr val="C0C0C0"/>
            </a:solidFill>
            <a:ln w="15875">
              <a:noFill/>
              <a:miter lim="800000"/>
              <a:headEnd/>
              <a:tailEnd type="none" w="lg" len="lg"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2431" name="Rectangle 143"/>
            <p:cNvSpPr>
              <a:spLocks noChangeArrowheads="1"/>
            </p:cNvSpPr>
            <p:nvPr/>
          </p:nvSpPr>
          <p:spPr bwMode="auto">
            <a:xfrm>
              <a:off x="1872" y="3072"/>
              <a:ext cx="1728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Extracellular [K</a:t>
              </a:r>
              <a:r>
                <a:rPr lang="en-US" baseline="30000">
                  <a:solidFill>
                    <a:srgbClr val="000000"/>
                  </a:solidFill>
                </a:rPr>
                <a:t>+</a:t>
              </a:r>
              <a:r>
                <a:rPr lang="en-US">
                  <a:solidFill>
                    <a:srgbClr val="000000"/>
                  </a:solidFill>
                </a:rPr>
                <a:t>], mEq/L</a:t>
              </a:r>
            </a:p>
          </p:txBody>
        </p:sp>
        <p:sp>
          <p:nvSpPr>
            <p:cNvPr id="12350" name="Rectangle 62"/>
            <p:cNvSpPr>
              <a:spLocks noChangeArrowheads="1"/>
            </p:cNvSpPr>
            <p:nvPr/>
          </p:nvSpPr>
          <p:spPr bwMode="auto">
            <a:xfrm>
              <a:off x="4342" y="2834"/>
              <a:ext cx="20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32" name="Rectangle 144"/>
            <p:cNvSpPr>
              <a:spLocks noChangeArrowheads="1"/>
            </p:cNvSpPr>
            <p:nvPr/>
          </p:nvSpPr>
          <p:spPr bwMode="auto">
            <a:xfrm rot="16200000">
              <a:off x="-292" y="1413"/>
              <a:ext cx="1972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Transmembrane potential, mV</a:t>
              </a:r>
            </a:p>
          </p:txBody>
        </p:sp>
        <p:sp>
          <p:nvSpPr>
            <p:cNvPr id="12433" name="Rectangle 145"/>
            <p:cNvSpPr>
              <a:spLocks noChangeArrowheads="1"/>
            </p:cNvSpPr>
            <p:nvPr/>
          </p:nvSpPr>
          <p:spPr bwMode="auto">
            <a:xfrm>
              <a:off x="4527" y="2834"/>
              <a:ext cx="24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34" name="Rectangle 146"/>
            <p:cNvSpPr>
              <a:spLocks noChangeArrowheads="1"/>
            </p:cNvSpPr>
            <p:nvPr/>
          </p:nvSpPr>
          <p:spPr bwMode="auto">
            <a:xfrm>
              <a:off x="1533" y="1016"/>
              <a:ext cx="1868" cy="18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9144" rIns="0" bIns="9144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Resting membrane potential</a:t>
              </a:r>
            </a:p>
          </p:txBody>
        </p:sp>
        <p:cxnSp>
          <p:nvCxnSpPr>
            <p:cNvPr id="12435" name="AutoShape 147"/>
            <p:cNvCxnSpPr>
              <a:cxnSpLocks noChangeShapeType="1"/>
            </p:cNvCxnSpPr>
            <p:nvPr/>
          </p:nvCxnSpPr>
          <p:spPr bwMode="auto">
            <a:xfrm>
              <a:off x="2889" y="1196"/>
              <a:ext cx="432" cy="18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12436" name="AutoShape 148"/>
            <p:cNvCxnSpPr>
              <a:cxnSpLocks noChangeShapeType="1"/>
            </p:cNvCxnSpPr>
            <p:nvPr/>
          </p:nvCxnSpPr>
          <p:spPr bwMode="auto">
            <a:xfrm flipH="1" flipV="1">
              <a:off x="2664" y="1983"/>
              <a:ext cx="284" cy="29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2437" name="Rectangle 149"/>
            <p:cNvSpPr>
              <a:spLocks noChangeArrowheads="1"/>
            </p:cNvSpPr>
            <p:nvPr/>
          </p:nvSpPr>
          <p:spPr bwMode="auto">
            <a:xfrm>
              <a:off x="902" y="2659"/>
              <a:ext cx="299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-150</a:t>
              </a:r>
            </a:p>
          </p:txBody>
        </p:sp>
        <p:sp>
          <p:nvSpPr>
            <p:cNvPr id="12438" name="Rectangle 150"/>
            <p:cNvSpPr>
              <a:spLocks noChangeArrowheads="1"/>
            </p:cNvSpPr>
            <p:nvPr/>
          </p:nvSpPr>
          <p:spPr bwMode="auto">
            <a:xfrm>
              <a:off x="902" y="1987"/>
              <a:ext cx="299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-100</a:t>
              </a:r>
            </a:p>
          </p:txBody>
        </p:sp>
        <p:sp>
          <p:nvSpPr>
            <p:cNvPr id="12439" name="Rectangle 151"/>
            <p:cNvSpPr>
              <a:spLocks noChangeArrowheads="1"/>
            </p:cNvSpPr>
            <p:nvPr/>
          </p:nvSpPr>
          <p:spPr bwMode="auto">
            <a:xfrm>
              <a:off x="903" y="1219"/>
              <a:ext cx="232" cy="20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-50</a:t>
              </a:r>
              <a:endParaRPr lang="en-US"/>
            </a:p>
          </p:txBody>
        </p:sp>
        <p:sp>
          <p:nvSpPr>
            <p:cNvPr id="12440" name="Rectangle 152"/>
            <p:cNvSpPr>
              <a:spLocks noChangeArrowheads="1"/>
            </p:cNvSpPr>
            <p:nvPr/>
          </p:nvSpPr>
          <p:spPr bwMode="auto">
            <a:xfrm>
              <a:off x="1025" y="451"/>
              <a:ext cx="125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2441" name="Rectangle 153"/>
            <p:cNvSpPr>
              <a:spLocks noChangeArrowheads="1"/>
            </p:cNvSpPr>
            <p:nvPr/>
          </p:nvSpPr>
          <p:spPr bwMode="auto">
            <a:xfrm>
              <a:off x="2438" y="2845"/>
              <a:ext cx="125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12442" name="Rectangle 154"/>
            <p:cNvSpPr>
              <a:spLocks noChangeArrowheads="1"/>
            </p:cNvSpPr>
            <p:nvPr/>
          </p:nvSpPr>
          <p:spPr bwMode="auto">
            <a:xfrm>
              <a:off x="2870" y="2845"/>
              <a:ext cx="192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12443" name="Rectangle 155"/>
            <p:cNvSpPr>
              <a:spLocks noChangeArrowheads="1"/>
            </p:cNvSpPr>
            <p:nvPr/>
          </p:nvSpPr>
          <p:spPr bwMode="auto">
            <a:xfrm>
              <a:off x="3356" y="2845"/>
              <a:ext cx="192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20</a:t>
              </a:r>
            </a:p>
          </p:txBody>
        </p:sp>
        <p:sp>
          <p:nvSpPr>
            <p:cNvPr id="12444" name="Rectangle 156"/>
            <p:cNvSpPr>
              <a:spLocks noChangeArrowheads="1"/>
            </p:cNvSpPr>
            <p:nvPr/>
          </p:nvSpPr>
          <p:spPr bwMode="auto">
            <a:xfrm>
              <a:off x="3634" y="2845"/>
              <a:ext cx="192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12445" name="Rectangle 157"/>
            <p:cNvSpPr>
              <a:spLocks noChangeArrowheads="1"/>
            </p:cNvSpPr>
            <p:nvPr/>
          </p:nvSpPr>
          <p:spPr bwMode="auto">
            <a:xfrm>
              <a:off x="3991" y="2845"/>
              <a:ext cx="192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50</a:t>
              </a:r>
            </a:p>
          </p:txBody>
        </p:sp>
        <p:sp>
          <p:nvSpPr>
            <p:cNvPr id="12446" name="Rectangle 158"/>
            <p:cNvSpPr>
              <a:spLocks noChangeArrowheads="1"/>
            </p:cNvSpPr>
            <p:nvPr/>
          </p:nvSpPr>
          <p:spPr bwMode="auto">
            <a:xfrm>
              <a:off x="1382" y="2845"/>
              <a:ext cx="125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2447" name="Rectangle 159"/>
            <p:cNvSpPr>
              <a:spLocks noChangeArrowheads="1"/>
            </p:cNvSpPr>
            <p:nvPr/>
          </p:nvSpPr>
          <p:spPr bwMode="auto">
            <a:xfrm>
              <a:off x="4316" y="2402"/>
              <a:ext cx="244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9" name="Line 161"/>
            <p:cNvSpPr>
              <a:spLocks noChangeShapeType="1"/>
            </p:cNvSpPr>
            <p:nvPr/>
          </p:nvSpPr>
          <p:spPr bwMode="auto">
            <a:xfrm>
              <a:off x="1193" y="2784"/>
              <a:ext cx="48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0" name="Line 162"/>
            <p:cNvSpPr>
              <a:spLocks noChangeShapeType="1"/>
            </p:cNvSpPr>
            <p:nvPr/>
          </p:nvSpPr>
          <p:spPr bwMode="auto">
            <a:xfrm>
              <a:off x="1197" y="2086"/>
              <a:ext cx="48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1" name="Line 163"/>
            <p:cNvSpPr>
              <a:spLocks noChangeShapeType="1"/>
            </p:cNvSpPr>
            <p:nvPr/>
          </p:nvSpPr>
          <p:spPr bwMode="auto">
            <a:xfrm>
              <a:off x="1195" y="1320"/>
              <a:ext cx="48" cy="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2" name="Line 164"/>
            <p:cNvSpPr>
              <a:spLocks noChangeShapeType="1"/>
            </p:cNvSpPr>
            <p:nvPr/>
          </p:nvSpPr>
          <p:spPr bwMode="auto">
            <a:xfrm>
              <a:off x="1185" y="532"/>
              <a:ext cx="48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3" name="Line 165"/>
            <p:cNvSpPr>
              <a:spLocks noChangeShapeType="1"/>
            </p:cNvSpPr>
            <p:nvPr/>
          </p:nvSpPr>
          <p:spPr bwMode="auto">
            <a:xfrm flipV="1">
              <a:off x="1459" y="1152"/>
              <a:ext cx="2592" cy="153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2454" name="Freeform 166"/>
            <p:cNvSpPr>
              <a:spLocks/>
            </p:cNvSpPr>
            <p:nvPr/>
          </p:nvSpPr>
          <p:spPr bwMode="auto">
            <a:xfrm>
              <a:off x="1448" y="1064"/>
              <a:ext cx="2488" cy="952"/>
            </a:xfrm>
            <a:custGeom>
              <a:avLst/>
              <a:gdLst/>
              <a:ahLst/>
              <a:cxnLst>
                <a:cxn ang="0">
                  <a:pos x="0" y="952"/>
                </a:cxn>
                <a:cxn ang="0">
                  <a:pos x="368" y="920"/>
                </a:cxn>
                <a:cxn ang="0">
                  <a:pos x="824" y="840"/>
                </a:cxn>
                <a:cxn ang="0">
                  <a:pos x="1344" y="656"/>
                </a:cxn>
                <a:cxn ang="0">
                  <a:pos x="2488" y="0"/>
                </a:cxn>
              </a:cxnLst>
              <a:rect l="0" t="0" r="r" b="b"/>
              <a:pathLst>
                <a:path w="2488" h="952">
                  <a:moveTo>
                    <a:pt x="0" y="952"/>
                  </a:moveTo>
                  <a:cubicBezTo>
                    <a:pt x="61" y="947"/>
                    <a:pt x="231" y="939"/>
                    <a:pt x="368" y="920"/>
                  </a:cubicBezTo>
                  <a:cubicBezTo>
                    <a:pt x="505" y="901"/>
                    <a:pt x="661" y="884"/>
                    <a:pt x="824" y="840"/>
                  </a:cubicBezTo>
                  <a:cubicBezTo>
                    <a:pt x="987" y="796"/>
                    <a:pt x="1067" y="796"/>
                    <a:pt x="1344" y="656"/>
                  </a:cubicBezTo>
                  <a:cubicBezTo>
                    <a:pt x="1621" y="516"/>
                    <a:pt x="2250" y="137"/>
                    <a:pt x="2488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2455" name="Rectangle 167"/>
            <p:cNvSpPr>
              <a:spLocks noChangeArrowheads="1"/>
            </p:cNvSpPr>
            <p:nvPr/>
          </p:nvSpPr>
          <p:spPr bwMode="auto">
            <a:xfrm>
              <a:off x="1847" y="2845"/>
              <a:ext cx="125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2456" name="Rectangle 168"/>
            <p:cNvSpPr>
              <a:spLocks noChangeArrowheads="1"/>
            </p:cNvSpPr>
            <p:nvPr/>
          </p:nvSpPr>
          <p:spPr bwMode="auto">
            <a:xfrm>
              <a:off x="2150" y="2845"/>
              <a:ext cx="125" cy="20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45720" rIns="45720" anchor="ctr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2457" name="Line 169"/>
            <p:cNvSpPr>
              <a:spLocks noChangeShapeType="1"/>
            </p:cNvSpPr>
            <p:nvPr/>
          </p:nvSpPr>
          <p:spPr bwMode="auto">
            <a:xfrm rot="5400000">
              <a:off x="1424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8" name="Line 170"/>
            <p:cNvSpPr>
              <a:spLocks noChangeShapeType="1"/>
            </p:cNvSpPr>
            <p:nvPr/>
          </p:nvSpPr>
          <p:spPr bwMode="auto">
            <a:xfrm rot="5400000">
              <a:off x="1887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9" name="Line 171"/>
            <p:cNvSpPr>
              <a:spLocks noChangeShapeType="1"/>
            </p:cNvSpPr>
            <p:nvPr/>
          </p:nvSpPr>
          <p:spPr bwMode="auto">
            <a:xfrm rot="5400000">
              <a:off x="2943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0" name="Line 172"/>
            <p:cNvSpPr>
              <a:spLocks noChangeShapeType="1"/>
            </p:cNvSpPr>
            <p:nvPr/>
          </p:nvSpPr>
          <p:spPr bwMode="auto">
            <a:xfrm rot="5400000">
              <a:off x="2183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1" name="Line 173"/>
            <p:cNvSpPr>
              <a:spLocks noChangeShapeType="1"/>
            </p:cNvSpPr>
            <p:nvPr/>
          </p:nvSpPr>
          <p:spPr bwMode="auto">
            <a:xfrm rot="5400000">
              <a:off x="2483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2" name="Line 174"/>
            <p:cNvSpPr>
              <a:spLocks noChangeShapeType="1"/>
            </p:cNvSpPr>
            <p:nvPr/>
          </p:nvSpPr>
          <p:spPr bwMode="auto">
            <a:xfrm rot="5400000">
              <a:off x="3439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3" name="Line 175"/>
            <p:cNvSpPr>
              <a:spLocks noChangeShapeType="1"/>
            </p:cNvSpPr>
            <p:nvPr/>
          </p:nvSpPr>
          <p:spPr bwMode="auto">
            <a:xfrm rot="5400000">
              <a:off x="3705" y="2806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4" name="Line 176"/>
            <p:cNvSpPr>
              <a:spLocks noChangeShapeType="1"/>
            </p:cNvSpPr>
            <p:nvPr/>
          </p:nvSpPr>
          <p:spPr bwMode="auto">
            <a:xfrm rot="5400000">
              <a:off x="4065" y="2810"/>
              <a:ext cx="4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5" name="Rectangle 177"/>
            <p:cNvSpPr>
              <a:spLocks noChangeArrowheads="1"/>
            </p:cNvSpPr>
            <p:nvPr/>
          </p:nvSpPr>
          <p:spPr bwMode="auto">
            <a:xfrm>
              <a:off x="2947" y="2201"/>
              <a:ext cx="1709" cy="18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9144" rIns="0" bIns="9144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Equilibrium potential for K</a:t>
              </a:r>
              <a:r>
                <a:rPr lang="en-US" baseline="30000">
                  <a:solidFill>
                    <a:srgbClr val="000000"/>
                  </a:solidFill>
                </a:rPr>
                <a:t>+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90488"/>
            <a:ext cx="7924800" cy="657225"/>
          </a:xfrm>
          <a:solidFill>
            <a:schemeClr val="bg1"/>
          </a:solidFill>
          <a:ln/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Changing extracellular [K</a:t>
            </a:r>
            <a:r>
              <a:rPr lang="en-US" sz="1800" baseline="30000">
                <a:solidFill>
                  <a:schemeClr val="tx1"/>
                </a:solidFill>
              </a:rPr>
              <a:t>+</a:t>
            </a:r>
            <a:r>
              <a:rPr lang="en-US" sz="1800">
                <a:solidFill>
                  <a:schemeClr val="tx1"/>
                </a:solidFill>
              </a:rPr>
              <a:t>] changes the concentration gradient for diffusion of K</a:t>
            </a:r>
            <a:r>
              <a:rPr lang="en-US" sz="1800" baseline="30000">
                <a:solidFill>
                  <a:schemeClr val="tx1"/>
                </a:solidFill>
              </a:rPr>
              <a:t>+</a:t>
            </a:r>
            <a:r>
              <a:rPr lang="en-US" sz="1800">
                <a:solidFill>
                  <a:schemeClr val="tx1"/>
                </a:solidFill>
              </a:rPr>
              <a:t>  out of the cell</a:t>
            </a:r>
          </a:p>
        </p:txBody>
      </p:sp>
      <p:sp>
        <p:nvSpPr>
          <p:cNvPr id="105532" name="Text Box 60"/>
          <p:cNvSpPr txBox="1">
            <a:spLocks noChangeArrowheads="1"/>
          </p:cNvSpPr>
          <p:nvPr/>
        </p:nvSpPr>
        <p:spPr bwMode="auto">
          <a:xfrm>
            <a:off x="1189038" y="1447800"/>
            <a:ext cx="974725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/>
              <a:t>Normal </a:t>
            </a:r>
          </a:p>
        </p:txBody>
      </p:sp>
      <p:sp>
        <p:nvSpPr>
          <p:cNvPr id="105533" name="Text Box 61"/>
          <p:cNvSpPr txBox="1">
            <a:spLocks noChangeArrowheads="1"/>
          </p:cNvSpPr>
          <p:nvPr/>
        </p:nvSpPr>
        <p:spPr bwMode="auto">
          <a:xfrm>
            <a:off x="381000" y="2865438"/>
            <a:ext cx="2590800" cy="884237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en-US"/>
              <a:t>Hyperkalemia:  gradient for diffusion of K</a:t>
            </a:r>
            <a:r>
              <a:rPr lang="en-US" baseline="30000"/>
              <a:t>+</a:t>
            </a:r>
            <a:r>
              <a:rPr lang="en-US"/>
              <a:t> is decreased.</a:t>
            </a:r>
          </a:p>
        </p:txBody>
      </p:sp>
      <p:grpSp>
        <p:nvGrpSpPr>
          <p:cNvPr id="105545" name="Group 73"/>
          <p:cNvGrpSpPr>
            <a:grpSpLocks/>
          </p:cNvGrpSpPr>
          <p:nvPr/>
        </p:nvGrpSpPr>
        <p:grpSpPr bwMode="auto">
          <a:xfrm>
            <a:off x="3200400" y="990600"/>
            <a:ext cx="5181600" cy="1447800"/>
            <a:chOff x="2016" y="624"/>
            <a:chExt cx="3264" cy="912"/>
          </a:xfrm>
        </p:grpSpPr>
        <p:sp>
          <p:nvSpPr>
            <p:cNvPr id="105498" name="Text Box 26"/>
            <p:cNvSpPr txBox="1">
              <a:spLocks noChangeArrowheads="1"/>
            </p:cNvSpPr>
            <p:nvPr/>
          </p:nvSpPr>
          <p:spPr bwMode="auto">
            <a:xfrm>
              <a:off x="2016" y="1137"/>
              <a:ext cx="960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K</a:t>
              </a:r>
              <a:r>
                <a:rPr lang="en-US" baseline="30000">
                  <a:solidFill>
                    <a:srgbClr val="000000"/>
                  </a:solidFill>
                </a:rPr>
                <a:t>+</a:t>
              </a:r>
              <a:r>
                <a:rPr lang="en-US">
                  <a:solidFill>
                    <a:srgbClr val="000000"/>
                  </a:solidFill>
                </a:rPr>
                <a:t> = 4 mEq/L</a:t>
              </a:r>
            </a:p>
          </p:txBody>
        </p:sp>
        <p:sp>
          <p:nvSpPr>
            <p:cNvPr id="105499" name="AutoShape 27"/>
            <p:cNvSpPr>
              <a:spLocks noChangeArrowheads="1"/>
            </p:cNvSpPr>
            <p:nvPr/>
          </p:nvSpPr>
          <p:spPr bwMode="auto">
            <a:xfrm>
              <a:off x="3459" y="624"/>
              <a:ext cx="1821" cy="912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158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105500" name="Text Box 28"/>
            <p:cNvSpPr txBox="1">
              <a:spLocks noChangeArrowheads="1"/>
            </p:cNvSpPr>
            <p:nvPr/>
          </p:nvSpPr>
          <p:spPr bwMode="auto">
            <a:xfrm>
              <a:off x="3936" y="768"/>
              <a:ext cx="1152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K</a:t>
              </a:r>
              <a:r>
                <a:rPr lang="en-US" baseline="30000">
                  <a:solidFill>
                    <a:srgbClr val="000000"/>
                  </a:solidFill>
                </a:rPr>
                <a:t>+</a:t>
              </a:r>
              <a:r>
                <a:rPr lang="en-US">
                  <a:solidFill>
                    <a:srgbClr val="000000"/>
                  </a:solidFill>
                </a:rPr>
                <a:t> = 135 mEq/L</a:t>
              </a:r>
            </a:p>
          </p:txBody>
        </p:sp>
        <p:sp>
          <p:nvSpPr>
            <p:cNvPr id="105501" name="Text Box 29"/>
            <p:cNvSpPr txBox="1">
              <a:spLocks noChangeArrowheads="1"/>
            </p:cNvSpPr>
            <p:nvPr/>
          </p:nvSpPr>
          <p:spPr bwMode="auto">
            <a:xfrm>
              <a:off x="3600" y="679"/>
              <a:ext cx="161" cy="768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-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-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-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05502" name="Text Box 30"/>
            <p:cNvSpPr txBox="1">
              <a:spLocks noChangeArrowheads="1"/>
            </p:cNvSpPr>
            <p:nvPr/>
          </p:nvSpPr>
          <p:spPr bwMode="auto">
            <a:xfrm>
              <a:off x="3168" y="679"/>
              <a:ext cx="206" cy="768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</p:txBody>
        </p:sp>
        <p:cxnSp>
          <p:nvCxnSpPr>
            <p:cNvPr id="105503" name="AutoShape 31"/>
            <p:cNvCxnSpPr>
              <a:cxnSpLocks noChangeShapeType="1"/>
              <a:stCxn id="105500" idx="1"/>
              <a:endCxn id="105498" idx="3"/>
            </p:cNvCxnSpPr>
            <p:nvPr/>
          </p:nvCxnSpPr>
          <p:spPr bwMode="auto">
            <a:xfrm flipH="1">
              <a:off x="2981" y="913"/>
              <a:ext cx="950" cy="36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05534" name="Text Box 62"/>
            <p:cNvSpPr txBox="1">
              <a:spLocks noChangeArrowheads="1"/>
            </p:cNvSpPr>
            <p:nvPr/>
          </p:nvSpPr>
          <p:spPr bwMode="auto">
            <a:xfrm>
              <a:off x="3936" y="1171"/>
              <a:ext cx="1104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RMP = - 90 mV </a:t>
              </a:r>
            </a:p>
          </p:txBody>
        </p:sp>
      </p:grpSp>
      <p:grpSp>
        <p:nvGrpSpPr>
          <p:cNvPr id="105546" name="Group 74"/>
          <p:cNvGrpSpPr>
            <a:grpSpLocks/>
          </p:cNvGrpSpPr>
          <p:nvPr/>
        </p:nvGrpSpPr>
        <p:grpSpPr bwMode="auto">
          <a:xfrm>
            <a:off x="3262313" y="2819400"/>
            <a:ext cx="5119687" cy="1447800"/>
            <a:chOff x="2055" y="1776"/>
            <a:chExt cx="3225" cy="912"/>
          </a:xfrm>
        </p:grpSpPr>
        <p:sp>
          <p:nvSpPr>
            <p:cNvPr id="105516" name="Text Box 44"/>
            <p:cNvSpPr txBox="1">
              <a:spLocks noChangeArrowheads="1"/>
            </p:cNvSpPr>
            <p:nvPr/>
          </p:nvSpPr>
          <p:spPr bwMode="auto">
            <a:xfrm>
              <a:off x="2055" y="2160"/>
              <a:ext cx="93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/>
                <a:t>K</a:t>
              </a:r>
              <a:r>
                <a:rPr lang="en-US" baseline="30000"/>
                <a:t>+</a:t>
              </a:r>
              <a:r>
                <a:rPr lang="en-US"/>
                <a:t> = 7 mEq/L</a:t>
              </a:r>
            </a:p>
          </p:txBody>
        </p:sp>
        <p:sp>
          <p:nvSpPr>
            <p:cNvPr id="105517" name="AutoShape 45"/>
            <p:cNvSpPr>
              <a:spLocks noChangeArrowheads="1"/>
            </p:cNvSpPr>
            <p:nvPr/>
          </p:nvSpPr>
          <p:spPr bwMode="auto">
            <a:xfrm>
              <a:off x="3459" y="1776"/>
              <a:ext cx="1821" cy="912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158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105518" name="Text Box 46"/>
            <p:cNvSpPr txBox="1">
              <a:spLocks noChangeArrowheads="1"/>
            </p:cNvSpPr>
            <p:nvPr/>
          </p:nvSpPr>
          <p:spPr bwMode="auto">
            <a:xfrm>
              <a:off x="3936" y="1920"/>
              <a:ext cx="1104" cy="2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K</a:t>
              </a:r>
              <a:r>
                <a:rPr lang="en-US" baseline="30000">
                  <a:solidFill>
                    <a:srgbClr val="000000"/>
                  </a:solidFill>
                </a:rPr>
                <a:t>+</a:t>
              </a:r>
              <a:r>
                <a:rPr lang="en-US">
                  <a:solidFill>
                    <a:srgbClr val="000000"/>
                  </a:solidFill>
                </a:rPr>
                <a:t> = 135 mEq/L</a:t>
              </a:r>
            </a:p>
          </p:txBody>
        </p:sp>
        <p:sp>
          <p:nvSpPr>
            <p:cNvPr id="105519" name="Text Box 47"/>
            <p:cNvSpPr txBox="1">
              <a:spLocks noChangeArrowheads="1"/>
            </p:cNvSpPr>
            <p:nvPr/>
          </p:nvSpPr>
          <p:spPr bwMode="auto">
            <a:xfrm>
              <a:off x="3600" y="1860"/>
              <a:ext cx="161" cy="71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b="1"/>
                <a:t>-</a:t>
              </a:r>
            </a:p>
            <a:p>
              <a:pPr algn="l"/>
              <a:r>
                <a:rPr lang="en-US" b="1"/>
                <a:t>-</a:t>
              </a:r>
            </a:p>
            <a:p>
              <a:pPr algn="l"/>
              <a:r>
                <a:rPr lang="en-US" b="1"/>
                <a:t>-</a:t>
              </a:r>
            </a:p>
            <a:p>
              <a:pPr algn="l"/>
              <a:r>
                <a:rPr lang="en-US" b="1"/>
                <a:t>-</a:t>
              </a:r>
            </a:p>
          </p:txBody>
        </p:sp>
        <p:sp>
          <p:nvSpPr>
            <p:cNvPr id="105520" name="Text Box 48"/>
            <p:cNvSpPr txBox="1">
              <a:spLocks noChangeArrowheads="1"/>
            </p:cNvSpPr>
            <p:nvPr/>
          </p:nvSpPr>
          <p:spPr bwMode="auto">
            <a:xfrm>
              <a:off x="3168" y="1831"/>
              <a:ext cx="206" cy="768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  <a:p>
              <a:r>
                <a:rPr lang="en-US" b="1">
                  <a:solidFill>
                    <a:srgbClr val="000000"/>
                  </a:solidFill>
                </a:rPr>
                <a:t>+</a:t>
              </a:r>
            </a:p>
          </p:txBody>
        </p:sp>
        <p:cxnSp>
          <p:nvCxnSpPr>
            <p:cNvPr id="105521" name="AutoShape 49"/>
            <p:cNvCxnSpPr>
              <a:cxnSpLocks noChangeShapeType="1"/>
              <a:stCxn id="105518" idx="1"/>
              <a:endCxn id="105516" idx="3"/>
            </p:cNvCxnSpPr>
            <p:nvPr/>
          </p:nvCxnSpPr>
          <p:spPr bwMode="auto">
            <a:xfrm flipH="1">
              <a:off x="2991" y="2065"/>
              <a:ext cx="940" cy="21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05535" name="Text Box 63"/>
            <p:cNvSpPr txBox="1">
              <a:spLocks noChangeArrowheads="1"/>
            </p:cNvSpPr>
            <p:nvPr/>
          </p:nvSpPr>
          <p:spPr bwMode="auto">
            <a:xfrm>
              <a:off x="3936" y="2385"/>
              <a:ext cx="110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RMP = - 75 mV </a:t>
              </a:r>
            </a:p>
          </p:txBody>
        </p:sp>
      </p:grpSp>
      <p:sp>
        <p:nvSpPr>
          <p:cNvPr id="105536" name="Text Box 64"/>
          <p:cNvSpPr txBox="1">
            <a:spLocks noChangeArrowheads="1"/>
          </p:cNvSpPr>
          <p:nvPr/>
        </p:nvSpPr>
        <p:spPr bwMode="auto">
          <a:xfrm>
            <a:off x="381000" y="4800600"/>
            <a:ext cx="25908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en-US"/>
              <a:t>Hypokalemia:  gradient for diffusion of K</a:t>
            </a:r>
            <a:r>
              <a:rPr lang="en-US" baseline="30000"/>
              <a:t>+</a:t>
            </a:r>
            <a:r>
              <a:rPr lang="en-US"/>
              <a:t> is increased.</a:t>
            </a:r>
          </a:p>
        </p:txBody>
      </p:sp>
      <p:grpSp>
        <p:nvGrpSpPr>
          <p:cNvPr id="105547" name="Group 75"/>
          <p:cNvGrpSpPr>
            <a:grpSpLocks/>
          </p:cNvGrpSpPr>
          <p:nvPr/>
        </p:nvGrpSpPr>
        <p:grpSpPr bwMode="auto">
          <a:xfrm>
            <a:off x="3276600" y="4648200"/>
            <a:ext cx="5105400" cy="1447800"/>
            <a:chOff x="2064" y="2928"/>
            <a:chExt cx="3216" cy="912"/>
          </a:xfrm>
        </p:grpSpPr>
        <p:sp>
          <p:nvSpPr>
            <p:cNvPr id="105522" name="Text Box 50"/>
            <p:cNvSpPr txBox="1">
              <a:spLocks noChangeArrowheads="1"/>
            </p:cNvSpPr>
            <p:nvPr/>
          </p:nvSpPr>
          <p:spPr bwMode="auto">
            <a:xfrm>
              <a:off x="2064" y="3552"/>
              <a:ext cx="93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/>
                <a:t>K</a:t>
              </a:r>
              <a:r>
                <a:rPr lang="en-US" baseline="30000"/>
                <a:t>+</a:t>
              </a:r>
              <a:r>
                <a:rPr lang="en-US"/>
                <a:t> = 2 mEq/L</a:t>
              </a:r>
            </a:p>
          </p:txBody>
        </p:sp>
        <p:sp>
          <p:nvSpPr>
            <p:cNvPr id="105523" name="AutoShape 51"/>
            <p:cNvSpPr>
              <a:spLocks noChangeArrowheads="1"/>
            </p:cNvSpPr>
            <p:nvPr/>
          </p:nvSpPr>
          <p:spPr bwMode="auto">
            <a:xfrm>
              <a:off x="3459" y="2928"/>
              <a:ext cx="1821" cy="912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158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tIns="91440" bIns="91440" anchor="ctr">
              <a:spAutoFit/>
            </a:bodyPr>
            <a:lstStyle/>
            <a:p>
              <a:endParaRPr lang="en-US"/>
            </a:p>
          </p:txBody>
        </p:sp>
        <p:sp>
          <p:nvSpPr>
            <p:cNvPr id="105524" name="Text Box 52"/>
            <p:cNvSpPr txBox="1">
              <a:spLocks noChangeArrowheads="1"/>
            </p:cNvSpPr>
            <p:nvPr/>
          </p:nvSpPr>
          <p:spPr bwMode="auto">
            <a:xfrm>
              <a:off x="3936" y="3024"/>
              <a:ext cx="11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/>
                <a:t>K</a:t>
              </a:r>
              <a:r>
                <a:rPr lang="en-US" baseline="30000"/>
                <a:t>+</a:t>
              </a:r>
              <a:r>
                <a:rPr lang="en-US"/>
                <a:t> = 135 mEq/L</a:t>
              </a:r>
            </a:p>
          </p:txBody>
        </p:sp>
        <p:sp>
          <p:nvSpPr>
            <p:cNvPr id="105525" name="Text Box 53"/>
            <p:cNvSpPr txBox="1">
              <a:spLocks noChangeArrowheads="1"/>
            </p:cNvSpPr>
            <p:nvPr/>
          </p:nvSpPr>
          <p:spPr bwMode="auto">
            <a:xfrm>
              <a:off x="3600" y="3012"/>
              <a:ext cx="161" cy="71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b="1"/>
                <a:t>-</a:t>
              </a:r>
            </a:p>
            <a:p>
              <a:pPr algn="l"/>
              <a:r>
                <a:rPr lang="en-US" b="1"/>
                <a:t>-</a:t>
              </a:r>
            </a:p>
            <a:p>
              <a:pPr algn="l"/>
              <a:r>
                <a:rPr lang="en-US" b="1"/>
                <a:t>-</a:t>
              </a:r>
            </a:p>
            <a:p>
              <a:pPr algn="l"/>
              <a:r>
                <a:rPr lang="en-US" b="1"/>
                <a:t>-</a:t>
              </a:r>
            </a:p>
          </p:txBody>
        </p:sp>
        <p:sp>
          <p:nvSpPr>
            <p:cNvPr id="105526" name="Text Box 54"/>
            <p:cNvSpPr txBox="1">
              <a:spLocks noChangeArrowheads="1"/>
            </p:cNvSpPr>
            <p:nvPr/>
          </p:nvSpPr>
          <p:spPr bwMode="auto">
            <a:xfrm>
              <a:off x="3168" y="3012"/>
              <a:ext cx="206" cy="71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b="1"/>
                <a:t>+</a:t>
              </a:r>
            </a:p>
            <a:p>
              <a:pPr algn="l"/>
              <a:r>
                <a:rPr lang="en-US" b="1"/>
                <a:t>+</a:t>
              </a:r>
            </a:p>
            <a:p>
              <a:pPr algn="l"/>
              <a:r>
                <a:rPr lang="en-US" b="1"/>
                <a:t>+</a:t>
              </a:r>
            </a:p>
            <a:p>
              <a:pPr algn="l"/>
              <a:r>
                <a:rPr lang="en-US" b="1"/>
                <a:t>+</a:t>
              </a:r>
            </a:p>
          </p:txBody>
        </p:sp>
        <p:cxnSp>
          <p:nvCxnSpPr>
            <p:cNvPr id="105527" name="AutoShape 55"/>
            <p:cNvCxnSpPr>
              <a:cxnSpLocks noChangeShapeType="1"/>
              <a:stCxn id="105524" idx="1"/>
              <a:endCxn id="105522" idx="3"/>
            </p:cNvCxnSpPr>
            <p:nvPr/>
          </p:nvCxnSpPr>
          <p:spPr bwMode="auto">
            <a:xfrm flipH="1">
              <a:off x="3000" y="3140"/>
              <a:ext cx="931" cy="52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sp>
          <p:nvSpPr>
            <p:cNvPr id="105537" name="Text Box 65"/>
            <p:cNvSpPr txBox="1">
              <a:spLocks noChangeArrowheads="1"/>
            </p:cNvSpPr>
            <p:nvPr/>
          </p:nvSpPr>
          <p:spPr bwMode="auto">
            <a:xfrm>
              <a:off x="3936" y="3456"/>
              <a:ext cx="115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RMP = - 95 mV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4495800" cy="457200"/>
          </a:xfrm>
          <a:solidFill>
            <a:schemeClr val="bg1"/>
          </a:solidFill>
          <a:ln/>
        </p:spPr>
        <p:txBody>
          <a:bodyPr/>
          <a:lstStyle/>
          <a:p>
            <a:r>
              <a:rPr lang="en-US" sz="1800"/>
              <a:t>Effects of acute and chronic hyperkalemia</a:t>
            </a:r>
          </a:p>
        </p:txBody>
      </p:sp>
      <p:grpSp>
        <p:nvGrpSpPr>
          <p:cNvPr id="93213" name="Group 29"/>
          <p:cNvGrpSpPr>
            <a:grpSpLocks/>
          </p:cNvGrpSpPr>
          <p:nvPr/>
        </p:nvGrpSpPr>
        <p:grpSpPr bwMode="auto">
          <a:xfrm>
            <a:off x="4419600" y="990600"/>
            <a:ext cx="4419600" cy="3605213"/>
            <a:chOff x="2784" y="768"/>
            <a:chExt cx="2784" cy="2271"/>
          </a:xfrm>
        </p:grpSpPr>
        <p:sp>
          <p:nvSpPr>
            <p:cNvPr id="93197" name="Text Box 13"/>
            <p:cNvSpPr txBox="1">
              <a:spLocks noChangeArrowheads="1"/>
            </p:cNvSpPr>
            <p:nvPr/>
          </p:nvSpPr>
          <p:spPr bwMode="auto">
            <a:xfrm>
              <a:off x="3264" y="1223"/>
              <a:ext cx="1776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Depolarization inactivates fast Na</a:t>
              </a:r>
              <a:r>
                <a:rPr lang="en-US" baseline="30000"/>
                <a:t>+</a:t>
              </a:r>
              <a:r>
                <a:rPr lang="en-US"/>
                <a:t> channels</a:t>
              </a:r>
            </a:p>
          </p:txBody>
        </p:sp>
        <p:sp>
          <p:nvSpPr>
            <p:cNvPr id="93198" name="Text Box 14"/>
            <p:cNvSpPr txBox="1">
              <a:spLocks noChangeArrowheads="1"/>
            </p:cNvSpPr>
            <p:nvPr/>
          </p:nvSpPr>
          <p:spPr bwMode="auto">
            <a:xfrm>
              <a:off x="3668" y="1974"/>
              <a:ext cx="96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>
                  <a:sym typeface="Symbol" pitchFamily="18" charset="2"/>
                </a:rPr>
                <a:t> </a:t>
              </a:r>
              <a:r>
                <a:rPr lang="en-US"/>
                <a:t>excitability</a:t>
              </a:r>
            </a:p>
          </p:txBody>
        </p:sp>
        <p:sp>
          <p:nvSpPr>
            <p:cNvPr id="93199" name="Text Box 15"/>
            <p:cNvSpPr txBox="1">
              <a:spLocks noChangeArrowheads="1"/>
            </p:cNvSpPr>
            <p:nvPr/>
          </p:nvSpPr>
          <p:spPr bwMode="auto">
            <a:xfrm>
              <a:off x="2784" y="2645"/>
              <a:ext cx="1400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>
                  <a:sym typeface="Symbol" pitchFamily="18" charset="2"/>
                </a:rPr>
                <a:t> </a:t>
              </a:r>
              <a:r>
                <a:rPr lang="en-US"/>
                <a:t>cardiac conduction velocity</a:t>
              </a:r>
            </a:p>
          </p:txBody>
        </p:sp>
        <p:sp>
          <p:nvSpPr>
            <p:cNvPr id="93200" name="Text Box 16"/>
            <p:cNvSpPr txBox="1">
              <a:spLocks noChangeArrowheads="1"/>
            </p:cNvSpPr>
            <p:nvPr/>
          </p:nvSpPr>
          <p:spPr bwMode="auto">
            <a:xfrm>
              <a:off x="3840" y="768"/>
              <a:ext cx="61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Chronic</a:t>
              </a:r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auto">
            <a:xfrm>
              <a:off x="4272" y="2645"/>
              <a:ext cx="1296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Skeletal muscle weakness</a:t>
              </a:r>
            </a:p>
          </p:txBody>
        </p:sp>
        <p:cxnSp>
          <p:nvCxnSpPr>
            <p:cNvPr id="93202" name="AutoShape 18"/>
            <p:cNvCxnSpPr>
              <a:cxnSpLocks noChangeShapeType="1"/>
              <a:stCxn id="93198" idx="2"/>
              <a:endCxn id="93199" idx="0"/>
            </p:cNvCxnSpPr>
            <p:nvPr/>
          </p:nvCxnSpPr>
          <p:spPr bwMode="auto">
            <a:xfrm rot="5400000">
              <a:off x="3603" y="2091"/>
              <a:ext cx="430" cy="668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ffectLst/>
          </p:spPr>
        </p:cxnSp>
        <p:cxnSp>
          <p:nvCxnSpPr>
            <p:cNvPr id="93203" name="AutoShape 19"/>
            <p:cNvCxnSpPr>
              <a:cxnSpLocks noChangeShapeType="1"/>
              <a:stCxn id="93198" idx="2"/>
              <a:endCxn id="93201" idx="0"/>
            </p:cNvCxnSpPr>
            <p:nvPr/>
          </p:nvCxnSpPr>
          <p:spPr bwMode="auto">
            <a:xfrm rot="16200000" flipH="1">
              <a:off x="4321" y="2041"/>
              <a:ext cx="430" cy="768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ffectLst/>
          </p:spPr>
        </p:cxnSp>
        <p:cxnSp>
          <p:nvCxnSpPr>
            <p:cNvPr id="93204" name="AutoShape 20"/>
            <p:cNvCxnSpPr>
              <a:cxnSpLocks noChangeShapeType="1"/>
              <a:stCxn id="93197" idx="2"/>
              <a:endCxn id="93198" idx="0"/>
            </p:cNvCxnSpPr>
            <p:nvPr/>
          </p:nvCxnSpPr>
          <p:spPr bwMode="auto">
            <a:xfrm>
              <a:off x="4152" y="1622"/>
              <a:ext cx="0" cy="34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</p:grpSp>
      <p:grpSp>
        <p:nvGrpSpPr>
          <p:cNvPr id="93211" name="Group 27"/>
          <p:cNvGrpSpPr>
            <a:grpSpLocks/>
          </p:cNvGrpSpPr>
          <p:nvPr/>
        </p:nvGrpSpPr>
        <p:grpSpPr bwMode="auto">
          <a:xfrm>
            <a:off x="533400" y="1143000"/>
            <a:ext cx="3340100" cy="3090863"/>
            <a:chOff x="336" y="864"/>
            <a:chExt cx="2104" cy="1947"/>
          </a:xfrm>
        </p:grpSpPr>
        <p:sp>
          <p:nvSpPr>
            <p:cNvPr id="93192" name="Text Box 8"/>
            <p:cNvSpPr txBox="1">
              <a:spLocks noChangeArrowheads="1"/>
            </p:cNvSpPr>
            <p:nvPr/>
          </p:nvSpPr>
          <p:spPr bwMode="auto">
            <a:xfrm>
              <a:off x="336" y="1436"/>
              <a:ext cx="210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hyperkalemia depolarizes RMP</a:t>
              </a:r>
            </a:p>
          </p:txBody>
        </p:sp>
        <p:sp>
          <p:nvSpPr>
            <p:cNvPr id="93193" name="Text Box 9"/>
            <p:cNvSpPr txBox="1">
              <a:spLocks noChangeArrowheads="1"/>
            </p:cNvSpPr>
            <p:nvPr/>
          </p:nvSpPr>
          <p:spPr bwMode="auto">
            <a:xfrm>
              <a:off x="476" y="2008"/>
              <a:ext cx="182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RMP approaches threshold</a:t>
              </a:r>
            </a:p>
          </p:txBody>
        </p:sp>
        <p:sp>
          <p:nvSpPr>
            <p:cNvPr id="93194" name="Text Box 10"/>
            <p:cNvSpPr txBox="1">
              <a:spLocks noChangeArrowheads="1"/>
            </p:cNvSpPr>
            <p:nvPr/>
          </p:nvSpPr>
          <p:spPr bwMode="auto">
            <a:xfrm>
              <a:off x="932" y="2580"/>
              <a:ext cx="91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>
                  <a:sym typeface="Symbol" pitchFamily="18" charset="2"/>
                </a:rPr>
                <a:t> </a:t>
              </a:r>
              <a:r>
                <a:rPr lang="en-US"/>
                <a:t>excitability</a:t>
              </a:r>
            </a:p>
          </p:txBody>
        </p:sp>
        <p:sp>
          <p:nvSpPr>
            <p:cNvPr id="93195" name="Text Box 11"/>
            <p:cNvSpPr txBox="1">
              <a:spLocks noChangeArrowheads="1"/>
            </p:cNvSpPr>
            <p:nvPr/>
          </p:nvSpPr>
          <p:spPr bwMode="auto">
            <a:xfrm>
              <a:off x="1109" y="864"/>
              <a:ext cx="55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/>
                <a:t>Acute</a:t>
              </a:r>
            </a:p>
          </p:txBody>
        </p:sp>
        <p:cxnSp>
          <p:nvCxnSpPr>
            <p:cNvPr id="93207" name="AutoShape 23"/>
            <p:cNvCxnSpPr>
              <a:cxnSpLocks noChangeShapeType="1"/>
              <a:stCxn id="93192" idx="2"/>
              <a:endCxn id="93193" idx="0"/>
            </p:cNvCxnSpPr>
            <p:nvPr/>
          </p:nvCxnSpPr>
          <p:spPr bwMode="auto">
            <a:xfrm>
              <a:off x="1388" y="1672"/>
              <a:ext cx="0" cy="33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  <p:cxnSp>
          <p:nvCxnSpPr>
            <p:cNvPr id="93208" name="AutoShape 24"/>
            <p:cNvCxnSpPr>
              <a:cxnSpLocks noChangeShapeType="1"/>
              <a:stCxn id="93193" idx="2"/>
              <a:endCxn id="93194" idx="0"/>
            </p:cNvCxnSpPr>
            <p:nvPr/>
          </p:nvCxnSpPr>
          <p:spPr bwMode="auto">
            <a:xfrm>
              <a:off x="1388" y="2244"/>
              <a:ext cx="0" cy="33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</p:cxnSp>
      </p:grp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990600" y="5029200"/>
            <a:ext cx="73914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en-US"/>
              <a:t>“Symptoms of hyperkalemia … do not become manifest until the plasma potassium concentration exceeds 7.0 mEq/L , unless the rise in potassium concentration has been very rapid.” (B.D. Rose, UpToDate 2008).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0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8229</TotalTime>
  <Words>1907</Words>
  <Application>Microsoft Office PowerPoint</Application>
  <PresentationFormat>On-screen Show (4:3)</PresentationFormat>
  <Paragraphs>375</Paragraphs>
  <Slides>20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Equation</vt:lpstr>
      <vt:lpstr>Cardiac electrical activity</vt:lpstr>
      <vt:lpstr>Electrical activity in biological systems is produced by diffusion of ions across membranes</vt:lpstr>
      <vt:lpstr>The equilibrium potential for an ion is the membrane potential at which the effects of electrical and concentration gradients on diffusion of the ion balance each other.</vt:lpstr>
      <vt:lpstr>Equilibrium potential  (Nernst potential) for Na+, K+ &amp; Ca++</vt:lpstr>
      <vt:lpstr>Equilibrium potential compared to resting membrane potential (RMP)</vt:lpstr>
      <vt:lpstr>Membrane pumps and potentials in a ventricular myocyte</vt:lpstr>
      <vt:lpstr>The resting membrane potential is primarily determined by diffusion of K+</vt:lpstr>
      <vt:lpstr>Changing extracellular [K+] changes the concentration gradient for diffusion of K+  out of the cell</vt:lpstr>
      <vt:lpstr>Effects of acute and chronic hyperkalemia</vt:lpstr>
      <vt:lpstr>Effects of acute and chronic hypokalemia</vt:lpstr>
      <vt:lpstr>Phases of a ventricular  myocyte action potential (0, 1, 2, 3, 4)</vt:lpstr>
      <vt:lpstr>Ion channels in the cardiac myocyte action potential</vt:lpstr>
      <vt:lpstr>Summary of ionic currents in cardiac myocyte action potential</vt:lpstr>
      <vt:lpstr>The upshoot of the AP is determined by diffusion of Na+ into the cell</vt:lpstr>
      <vt:lpstr>All or none law and force of contraction</vt:lpstr>
      <vt:lpstr>Pacemaker cells in the sino-atrial node set the normal heart rate</vt:lpstr>
      <vt:lpstr>Path of excitation in the heart</vt:lpstr>
      <vt:lpstr>Conduction velocity</vt:lpstr>
      <vt:lpstr>Conduction velocity, plasma [K+] &amp; ischemia</vt:lpstr>
      <vt:lpstr>Automaticity &amp; latent pacemakers</vt:lpstr>
    </vt:vector>
  </TitlesOfParts>
  <Company>Medical College of Ohio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Sudden cardiac arrest claims 350,000 to 450,000 lives per year in the United States (New England Journal of Medicine Vol 351:632-634, 2004)</dc:title>
  <dc:creator>Information Systems</dc:creator>
  <cp:lastModifiedBy>pbrand</cp:lastModifiedBy>
  <cp:revision>399</cp:revision>
  <dcterms:created xsi:type="dcterms:W3CDTF">2004-08-12T16:36:36Z</dcterms:created>
  <dcterms:modified xsi:type="dcterms:W3CDTF">2011-10-25T15:06:50Z</dcterms:modified>
</cp:coreProperties>
</file>